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9" r:id="rId3"/>
    <p:sldId id="282" r:id="rId4"/>
    <p:sldId id="283" r:id="rId5"/>
    <p:sldId id="284" r:id="rId6"/>
    <p:sldId id="285" r:id="rId7"/>
    <p:sldId id="286" r:id="rId8"/>
    <p:sldId id="288" r:id="rId9"/>
    <p:sldId id="287" r:id="rId10"/>
    <p:sldId id="289" r:id="rId11"/>
    <p:sldId id="277" r:id="rId12"/>
    <p:sldId id="273" r:id="rId13"/>
    <p:sldId id="278" r:id="rId14"/>
    <p:sldId id="27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57" autoAdjust="0"/>
  </p:normalViewPr>
  <p:slideViewPr>
    <p:cSldViewPr snapToGrid="0">
      <p:cViewPr>
        <p:scale>
          <a:sx n="66" d="100"/>
          <a:sy n="66" d="100"/>
        </p:scale>
        <p:origin x="7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AF3FE9-D591-484E-A4D0-88018D3D9CED}" type="datetimeFigureOut">
              <a:rPr lang="zh-CN" altLang="en-US" smtClean="0"/>
              <a:t>2022/3/14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7E4EB-668A-4EF4-9678-5F27D3EF8D0D}" type="slidenum">
              <a:rPr lang="zh-CN" altLang="en-US" smtClean="0"/>
              <a:t>‹#›</a:t>
            </a:fld>
            <a:endParaRPr lang="zh-CN" altLang="en-US"/>
          </a:p>
        </p:txBody>
      </p:sp>
    </p:spTree>
    <p:extLst>
      <p:ext uri="{BB962C8B-B14F-4D97-AF65-F5344CB8AC3E}">
        <p14:creationId xmlns:p14="http://schemas.microsoft.com/office/powerpoint/2010/main" val="4232246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z="1050" dirty="0"/>
          </a:p>
        </p:txBody>
      </p:sp>
    </p:spTree>
    <p:extLst>
      <p:ext uri="{BB962C8B-B14F-4D97-AF65-F5344CB8AC3E}">
        <p14:creationId xmlns:p14="http://schemas.microsoft.com/office/powerpoint/2010/main" val="3623975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D7E4EB-668A-4EF4-9678-5F27D3EF8D0D}" type="slidenum">
              <a:rPr lang="zh-CN" altLang="en-US" smtClean="0"/>
              <a:t>8</a:t>
            </a:fld>
            <a:endParaRPr lang="zh-CN" altLang="en-US"/>
          </a:p>
        </p:txBody>
      </p:sp>
    </p:spTree>
    <p:extLst>
      <p:ext uri="{BB962C8B-B14F-4D97-AF65-F5344CB8AC3E}">
        <p14:creationId xmlns:p14="http://schemas.microsoft.com/office/powerpoint/2010/main" val="4241982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D7E4EB-668A-4EF4-9678-5F27D3EF8D0D}" type="slidenum">
              <a:rPr lang="zh-CN" altLang="en-US" smtClean="0"/>
              <a:t>9</a:t>
            </a:fld>
            <a:endParaRPr lang="zh-CN" altLang="en-US"/>
          </a:p>
        </p:txBody>
      </p:sp>
    </p:spTree>
    <p:extLst>
      <p:ext uri="{BB962C8B-B14F-4D97-AF65-F5344CB8AC3E}">
        <p14:creationId xmlns:p14="http://schemas.microsoft.com/office/powerpoint/2010/main" val="2638696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D7E4EB-668A-4EF4-9678-5F27D3EF8D0D}" type="slidenum">
              <a:rPr lang="zh-CN" altLang="en-US" smtClean="0"/>
              <a:t>10</a:t>
            </a:fld>
            <a:endParaRPr lang="zh-CN" altLang="en-US"/>
          </a:p>
        </p:txBody>
      </p:sp>
    </p:spTree>
    <p:extLst>
      <p:ext uri="{BB962C8B-B14F-4D97-AF65-F5344CB8AC3E}">
        <p14:creationId xmlns:p14="http://schemas.microsoft.com/office/powerpoint/2010/main" val="1353195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318165F-93F2-4EE1-9568-6E4CE6245AFC}" type="datetimeFigureOut">
              <a:rPr lang="zh-CN" altLang="en-US" smtClean="0"/>
              <a:t>2022/3/14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1652560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318165F-93F2-4EE1-9568-6E4CE6245AFC}" type="datetimeFigureOut">
              <a:rPr lang="zh-CN" altLang="en-US" smtClean="0"/>
              <a:t>2022/3/14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863325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318165F-93F2-4EE1-9568-6E4CE6245AFC}" type="datetimeFigureOut">
              <a:rPr lang="zh-CN" altLang="en-US" smtClean="0"/>
              <a:t>2022/3/14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931746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772D1C8-D195-4DBC-B7C2-24FBAD4CE97E}" type="datetime1">
              <a:rPr lang="zh-CN" altLang="en-US" smtClean="0"/>
              <a:pPr>
                <a:defRPr/>
              </a:pPr>
              <a:t>2022/3/14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10" name="标题 3">
            <a:extLst>
              <a:ext uri="{FF2B5EF4-FFF2-40B4-BE49-F238E27FC236}">
                <a16:creationId xmlns:a16="http://schemas.microsoft.com/office/drawing/2014/main" id="{D76BA972-582C-154E-A3DD-AA14C0968935}"/>
              </a:ext>
            </a:extLst>
          </p:cNvPr>
          <p:cNvSpPr txBox="1">
            <a:spLocks/>
          </p:cNvSpPr>
          <p:nvPr userDrawn="1"/>
        </p:nvSpPr>
        <p:spPr>
          <a:xfrm>
            <a:off x="0" y="0"/>
            <a:ext cx="12192000" cy="755581"/>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a:spcBef>
                <a:spcPct val="0"/>
              </a:spcBef>
              <a:defRPr/>
            </a:pPr>
            <a:endParaRPr lang="en-US" altLang="zh-CN" sz="4400" b="1" dirty="0">
              <a:solidFill>
                <a:schemeClr val="bg1"/>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B27E0775-179F-4741-B74D-99EA03EC24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2509" t="24631" r="20228" b="20396"/>
          <a:stretch/>
        </p:blipFill>
        <p:spPr>
          <a:xfrm>
            <a:off x="10475104" y="34231"/>
            <a:ext cx="1531840" cy="700860"/>
          </a:xfrm>
          <a:prstGeom prst="rect">
            <a:avLst/>
          </a:prstGeom>
        </p:spPr>
      </p:pic>
      <p:sp>
        <p:nvSpPr>
          <p:cNvPr id="11" name="文本占位符 10">
            <a:extLst>
              <a:ext uri="{FF2B5EF4-FFF2-40B4-BE49-F238E27FC236}">
                <a16:creationId xmlns:a16="http://schemas.microsoft.com/office/drawing/2014/main" id="{239F9D17-6C29-7346-BD83-4322FC1A71B2}"/>
              </a:ext>
            </a:extLst>
          </p:cNvPr>
          <p:cNvSpPr>
            <a:spLocks noGrp="1"/>
          </p:cNvSpPr>
          <p:nvPr>
            <p:ph type="body" sz="quarter" idx="13"/>
          </p:nvPr>
        </p:nvSpPr>
        <p:spPr>
          <a:xfrm>
            <a:off x="87117" y="56462"/>
            <a:ext cx="9500522" cy="613314"/>
          </a:xfrm>
        </p:spPr>
        <p:txBody>
          <a:bodyPr>
            <a:noAutofit/>
          </a:bodyPr>
          <a:lstStyle>
            <a:lvl1pPr marL="0" indent="0" algn="l">
              <a:buNone/>
              <a:defRPr sz="4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12" name="椭圆 40">
            <a:extLst>
              <a:ext uri="{FF2B5EF4-FFF2-40B4-BE49-F238E27FC236}">
                <a16:creationId xmlns:a16="http://schemas.microsoft.com/office/drawing/2014/main" id="{CCA4BDB6-C259-C048-9E89-C6F6047B56C4}"/>
              </a:ext>
            </a:extLst>
          </p:cNvPr>
          <p:cNvSpPr/>
          <p:nvPr userDrawn="1"/>
        </p:nvSpPr>
        <p:spPr>
          <a:xfrm>
            <a:off x="11381015" y="6310400"/>
            <a:ext cx="625930" cy="457026"/>
          </a:xfrm>
          <a:prstGeom prst="ellipse">
            <a:avLst/>
          </a:prstGeom>
          <a:solidFill>
            <a:srgbClr val="02409A"/>
          </a:solidFill>
        </p:spPr>
        <p:style>
          <a:lnRef idx="3">
            <a:schemeClr val="lt1"/>
          </a:lnRef>
          <a:fillRef idx="1">
            <a:schemeClr val="accent1"/>
          </a:fillRef>
          <a:effectRef idx="1">
            <a:schemeClr val="accent1"/>
          </a:effectRef>
          <a:fontRef idx="minor">
            <a:schemeClr val="lt1"/>
          </a:fontRef>
        </p:style>
        <p:txBody>
          <a:bodyPr lIns="36000" tIns="36000" rIns="36000" bIns="36000" rtlCol="0" anchor="ctr"/>
          <a:lstStyle/>
          <a:p>
            <a:pPr algn="ctr" fontAlgn="auto">
              <a:spcBef>
                <a:spcPts val="0"/>
              </a:spcBef>
              <a:spcAft>
                <a:spcPts val="0"/>
              </a:spcAft>
            </a:pPr>
            <a:fld id="{90AA6819-7E7F-4C14-8B24-A68214AB9022}" type="slidenum">
              <a:rPr lang="zh-CN" altLang="en-US" sz="1200" b="1">
                <a:solidFill>
                  <a:prstClr val="white"/>
                </a:solidFill>
                <a:latin typeface="微软雅黑" panose="020B0503020204020204" pitchFamily="34" charset="-122"/>
                <a:ea typeface="微软雅黑" panose="020B0503020204020204" pitchFamily="34" charset="-122"/>
              </a:rPr>
              <a:pPr algn="ctr" fontAlgn="auto">
                <a:spcBef>
                  <a:spcPts val="0"/>
                </a:spcBef>
                <a:spcAft>
                  <a:spcPts val="0"/>
                </a:spcAft>
              </a:pPr>
              <a:t>‹#›</a:t>
            </a:fld>
            <a:endParaRPr lang="zh-CN" altLang="en-US" sz="1200" b="1" dirty="0">
              <a:solidFill>
                <a:prstClr val="white"/>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rotWithShape="1">
          <a:blip r:embed="rId3"/>
          <a:srcRect l="8177" t="2247" r="9531" b="2992"/>
          <a:stretch/>
        </p:blipFill>
        <p:spPr>
          <a:xfrm>
            <a:off x="9700192" y="46088"/>
            <a:ext cx="662359" cy="663403"/>
          </a:xfrm>
          <a:prstGeom prst="ellipse">
            <a:avLst/>
          </a:prstGeom>
        </p:spPr>
      </p:pic>
    </p:spTree>
    <p:extLst>
      <p:ext uri="{BB962C8B-B14F-4D97-AF65-F5344CB8AC3E}">
        <p14:creationId xmlns:p14="http://schemas.microsoft.com/office/powerpoint/2010/main" val="3013602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318165F-93F2-4EE1-9568-6E4CE6245AFC}" type="datetimeFigureOut">
              <a:rPr lang="zh-CN" altLang="en-US" smtClean="0"/>
              <a:t>2022/3/14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322759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318165F-93F2-4EE1-9568-6E4CE6245AFC}" type="datetimeFigureOut">
              <a:rPr lang="zh-CN" altLang="en-US" smtClean="0"/>
              <a:t>2022/3/14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96284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318165F-93F2-4EE1-9568-6E4CE6245AFC}" type="datetimeFigureOut">
              <a:rPr lang="zh-CN" altLang="en-US" smtClean="0"/>
              <a:t>2022/3/14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252474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318165F-93F2-4EE1-9568-6E4CE6245AFC}" type="datetimeFigureOut">
              <a:rPr lang="zh-CN" altLang="en-US" smtClean="0"/>
              <a:t>2022/3/14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158735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318165F-93F2-4EE1-9568-6E4CE6245AFC}" type="datetimeFigureOut">
              <a:rPr lang="zh-CN" altLang="en-US" smtClean="0"/>
              <a:t>2022/3/14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3405383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18165F-93F2-4EE1-9568-6E4CE6245AFC}" type="datetimeFigureOut">
              <a:rPr lang="zh-CN" altLang="en-US" smtClean="0"/>
              <a:t>2022/3/14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935976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318165F-93F2-4EE1-9568-6E4CE6245AFC}" type="datetimeFigureOut">
              <a:rPr lang="zh-CN" altLang="en-US" smtClean="0"/>
              <a:t>2022/3/14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138962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318165F-93F2-4EE1-9568-6E4CE6245AFC}" type="datetimeFigureOut">
              <a:rPr lang="zh-CN" altLang="en-US" smtClean="0"/>
              <a:t>2022/3/14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320933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18165F-93F2-4EE1-9568-6E4CE6245AFC}" type="datetimeFigureOut">
              <a:rPr lang="zh-CN" altLang="en-US" smtClean="0"/>
              <a:t>2022/3/14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B8B76-679C-4F92-ADDF-4A7A839286AC}" type="slidenum">
              <a:rPr lang="zh-CN" altLang="en-US" smtClean="0"/>
              <a:t>‹#›</a:t>
            </a:fld>
            <a:endParaRPr lang="zh-CN" altLang="en-US"/>
          </a:p>
        </p:txBody>
      </p:sp>
    </p:spTree>
    <p:extLst>
      <p:ext uri="{BB962C8B-B14F-4D97-AF65-F5344CB8AC3E}">
        <p14:creationId xmlns:p14="http://schemas.microsoft.com/office/powerpoint/2010/main" val="3861984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4.mp4"/><Relationship Id="rId7"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video" Target="../media/media4.mp4"/></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a:xfrm>
            <a:off x="0" y="2445133"/>
            <a:ext cx="12192000" cy="1584176"/>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LINKE</a:t>
            </a:r>
            <a:r>
              <a:rPr kumimoji="0" lang="zh-CN" altLang="en-US" sz="4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实验室科研会议</a:t>
            </a:r>
            <a:endParaRPr kumimoji="0" lang="en-US" altLang="zh-CN" sz="4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FBC1A84-6FC5-495B-9717-0142597CF4DA}"/>
              </a:ext>
            </a:extLst>
          </p:cNvPr>
          <p:cNvSpPr txBox="1"/>
          <p:nvPr/>
        </p:nvSpPr>
        <p:spPr>
          <a:xfrm>
            <a:off x="4085303" y="4542504"/>
            <a:ext cx="5501148" cy="1477328"/>
          </a:xfrm>
          <a:prstGeom prst="rect">
            <a:avLst/>
          </a:prstGeom>
          <a:noFill/>
        </p:spPr>
        <p:txBody>
          <a:bodyPr wrap="square" rtlCol="0">
            <a:spAutoFit/>
          </a:bodyPr>
          <a:lstStyle/>
          <a:p>
            <a:r>
              <a:rPr lang="zh-CN" altLang="en-US" sz="3600" b="1" dirty="0">
                <a:latin typeface="+mj-ea"/>
                <a:ea typeface="+mj-ea"/>
              </a:rPr>
              <a:t>汇报人</a:t>
            </a:r>
            <a:r>
              <a:rPr lang="en-US" altLang="zh-CN" sz="3600" b="1" dirty="0">
                <a:latin typeface="+mj-ea"/>
                <a:ea typeface="+mj-ea"/>
              </a:rPr>
              <a:t>:</a:t>
            </a:r>
            <a:r>
              <a:rPr lang="zh-CN" altLang="en-US" sz="3600" b="1" dirty="0">
                <a:latin typeface="+mj-ea"/>
                <a:ea typeface="+mj-ea"/>
              </a:rPr>
              <a:t>范峻铨</a:t>
            </a:r>
            <a:endParaRPr lang="en-US" altLang="zh-CN" sz="3600" b="1" dirty="0">
              <a:latin typeface="+mj-ea"/>
              <a:ea typeface="+mj-ea"/>
            </a:endParaRPr>
          </a:p>
          <a:p>
            <a:r>
              <a:rPr lang="en-US" altLang="zh-CN" sz="3600" b="1" dirty="0">
                <a:latin typeface="+mj-ea"/>
                <a:ea typeface="+mj-ea"/>
              </a:rPr>
              <a:t>	2022-03-14</a:t>
            </a:r>
          </a:p>
          <a:p>
            <a:endParaRPr lang="zh-CN" altLang="en-US" dirty="0"/>
          </a:p>
        </p:txBody>
      </p:sp>
    </p:spTree>
    <p:extLst>
      <p:ext uri="{BB962C8B-B14F-4D97-AF65-F5344CB8AC3E}">
        <p14:creationId xmlns:p14="http://schemas.microsoft.com/office/powerpoint/2010/main" val="610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0F91BC0-8462-49DF-9ADE-7E02A27B4DE1}"/>
              </a:ext>
            </a:extLst>
          </p:cNvPr>
          <p:cNvSpPr>
            <a:spLocks noGrp="1"/>
          </p:cNvSpPr>
          <p:nvPr>
            <p:ph type="body" sz="quarter" idx="13"/>
          </p:nvPr>
        </p:nvSpPr>
        <p:spPr/>
        <p:txBody>
          <a:bodyPr/>
          <a:lstStyle/>
          <a:p>
            <a:r>
              <a:rPr lang="zh-CN" altLang="en-US" dirty="0"/>
              <a:t>下一步</a:t>
            </a:r>
          </a:p>
        </p:txBody>
      </p:sp>
      <p:sp>
        <p:nvSpPr>
          <p:cNvPr id="5" name="矩形 4">
            <a:extLst>
              <a:ext uri="{FF2B5EF4-FFF2-40B4-BE49-F238E27FC236}">
                <a16:creationId xmlns:a16="http://schemas.microsoft.com/office/drawing/2014/main" id="{90E2134D-2D85-4E40-A6E4-0BA9DF6BF950}"/>
              </a:ext>
            </a:extLst>
          </p:cNvPr>
          <p:cNvSpPr/>
          <p:nvPr/>
        </p:nvSpPr>
        <p:spPr>
          <a:xfrm>
            <a:off x="1270000" y="2369235"/>
            <a:ext cx="9652000" cy="2031325"/>
          </a:xfrm>
          <a:prstGeom prst="rect">
            <a:avLst/>
          </a:prstGeom>
        </p:spPr>
        <p:txBody>
          <a:bodyPr wrap="square">
            <a:spAutoFit/>
          </a:bodyPr>
          <a:lstStyle/>
          <a:p>
            <a:r>
              <a:rPr lang="en-US" altLang="zh-CN" dirty="0">
                <a:solidFill>
                  <a:srgbClr val="121212"/>
                </a:solidFill>
                <a:latin typeface="-apple-system"/>
              </a:rPr>
              <a:t>1.</a:t>
            </a:r>
            <a:r>
              <a:rPr lang="zh-CN" altLang="en-US" dirty="0">
                <a:solidFill>
                  <a:srgbClr val="121212"/>
                </a:solidFill>
                <a:latin typeface="-apple-system"/>
              </a:rPr>
              <a:t>制作数据</a:t>
            </a:r>
            <a:endParaRPr lang="en-US" altLang="zh-CN" dirty="0">
              <a:solidFill>
                <a:srgbClr val="121212"/>
              </a:solidFill>
              <a:latin typeface="-apple-system"/>
            </a:endParaRPr>
          </a:p>
          <a:p>
            <a:endParaRPr lang="en-US" altLang="zh-CN" dirty="0">
              <a:solidFill>
                <a:srgbClr val="121212"/>
              </a:solidFill>
              <a:latin typeface="-apple-system"/>
            </a:endParaRPr>
          </a:p>
          <a:p>
            <a:endParaRPr lang="en-US" altLang="zh-CN" dirty="0">
              <a:solidFill>
                <a:srgbClr val="121212"/>
              </a:solidFill>
              <a:latin typeface="-apple-system"/>
            </a:endParaRPr>
          </a:p>
          <a:p>
            <a:r>
              <a:rPr lang="zh-CN" altLang="en-US" dirty="0">
                <a:solidFill>
                  <a:srgbClr val="121212"/>
                </a:solidFill>
                <a:latin typeface="-apple-system"/>
              </a:rPr>
              <a:t>  短视频</a:t>
            </a:r>
            <a:r>
              <a:rPr lang="en-US" altLang="zh-CN" dirty="0">
                <a:solidFill>
                  <a:srgbClr val="121212"/>
                </a:solidFill>
                <a:latin typeface="-apple-system"/>
              </a:rPr>
              <a:t>,,</a:t>
            </a:r>
            <a:r>
              <a:rPr lang="zh-CN" altLang="en-US" dirty="0">
                <a:solidFill>
                  <a:srgbClr val="121212"/>
                </a:solidFill>
                <a:latin typeface="-apple-system"/>
              </a:rPr>
              <a:t>座位上 </a:t>
            </a:r>
            <a:r>
              <a:rPr lang="en-US" altLang="zh-CN" dirty="0">
                <a:solidFill>
                  <a:srgbClr val="121212"/>
                </a:solidFill>
                <a:latin typeface="-apple-system"/>
              </a:rPr>
              <a:t>,</a:t>
            </a:r>
            <a:r>
              <a:rPr lang="zh-CN" altLang="en-US" dirty="0">
                <a:solidFill>
                  <a:srgbClr val="121212"/>
                </a:solidFill>
                <a:latin typeface="-apple-system"/>
              </a:rPr>
              <a:t>动作</a:t>
            </a:r>
            <a:r>
              <a:rPr lang="en-US" altLang="zh-CN" dirty="0">
                <a:solidFill>
                  <a:srgbClr val="121212"/>
                </a:solidFill>
                <a:latin typeface="-apple-system"/>
              </a:rPr>
              <a:t>(</a:t>
            </a:r>
            <a:r>
              <a:rPr lang="zh-CN" altLang="en-US" dirty="0">
                <a:solidFill>
                  <a:srgbClr val="121212"/>
                </a:solidFill>
                <a:latin typeface="-apple-system"/>
              </a:rPr>
              <a:t>记笔记</a:t>
            </a:r>
            <a:r>
              <a:rPr lang="en-US" altLang="zh-CN" dirty="0">
                <a:solidFill>
                  <a:srgbClr val="121212"/>
                </a:solidFill>
                <a:latin typeface="-apple-system"/>
              </a:rPr>
              <a:t>,</a:t>
            </a:r>
            <a:r>
              <a:rPr lang="zh-CN" altLang="en-US" dirty="0">
                <a:solidFill>
                  <a:srgbClr val="121212"/>
                </a:solidFill>
                <a:latin typeface="-apple-system"/>
              </a:rPr>
              <a:t>使用手机</a:t>
            </a:r>
            <a:r>
              <a:rPr lang="en-US" altLang="zh-CN" dirty="0">
                <a:solidFill>
                  <a:srgbClr val="121212"/>
                </a:solidFill>
                <a:latin typeface="-apple-system"/>
              </a:rPr>
              <a:t>,</a:t>
            </a:r>
            <a:r>
              <a:rPr lang="zh-CN" altLang="en-US" dirty="0">
                <a:solidFill>
                  <a:srgbClr val="121212"/>
                </a:solidFill>
                <a:latin typeface="-apple-system"/>
              </a:rPr>
              <a:t>睡觉</a:t>
            </a:r>
            <a:r>
              <a:rPr lang="en-US" altLang="zh-CN" dirty="0">
                <a:solidFill>
                  <a:srgbClr val="121212"/>
                </a:solidFill>
                <a:latin typeface="-apple-system"/>
              </a:rPr>
              <a:t>,</a:t>
            </a:r>
            <a:r>
              <a:rPr lang="zh-CN" altLang="en-US" dirty="0">
                <a:solidFill>
                  <a:srgbClr val="121212"/>
                </a:solidFill>
                <a:latin typeface="-apple-system"/>
              </a:rPr>
              <a:t>抬头</a:t>
            </a:r>
            <a:r>
              <a:rPr lang="en-US" altLang="zh-CN" dirty="0">
                <a:solidFill>
                  <a:srgbClr val="121212"/>
                </a:solidFill>
                <a:latin typeface="-apple-system"/>
              </a:rPr>
              <a:t>,</a:t>
            </a:r>
            <a:r>
              <a:rPr lang="zh-CN" altLang="en-US" dirty="0">
                <a:solidFill>
                  <a:srgbClr val="121212"/>
                </a:solidFill>
                <a:latin typeface="-apple-system"/>
              </a:rPr>
              <a:t>低头</a:t>
            </a:r>
            <a:r>
              <a:rPr lang="en-US" altLang="zh-CN" dirty="0">
                <a:solidFill>
                  <a:srgbClr val="121212"/>
                </a:solidFill>
                <a:latin typeface="-apple-system"/>
              </a:rPr>
              <a:t>)</a:t>
            </a:r>
          </a:p>
          <a:p>
            <a:endParaRPr lang="en-US" altLang="zh-CN" dirty="0">
              <a:solidFill>
                <a:srgbClr val="121212"/>
              </a:solidFill>
              <a:latin typeface="-apple-system"/>
            </a:endParaRPr>
          </a:p>
          <a:p>
            <a:endParaRPr lang="en-US" altLang="zh-CN" dirty="0">
              <a:solidFill>
                <a:srgbClr val="121212"/>
              </a:solidFill>
              <a:latin typeface="-apple-system"/>
            </a:endParaRPr>
          </a:p>
          <a:p>
            <a:r>
              <a:rPr lang="en-US" altLang="zh-CN" dirty="0">
                <a:solidFill>
                  <a:srgbClr val="121212"/>
                </a:solidFill>
                <a:latin typeface="-apple-system"/>
              </a:rPr>
              <a:t>2.</a:t>
            </a:r>
            <a:r>
              <a:rPr lang="zh-CN" altLang="en-US" dirty="0">
                <a:solidFill>
                  <a:srgbClr val="121212"/>
                </a:solidFill>
                <a:latin typeface="-apple-system"/>
              </a:rPr>
              <a:t>骨架数据的数据增广的方法  </a:t>
            </a:r>
            <a:endParaRPr lang="zh-CN" altLang="en-US" dirty="0"/>
          </a:p>
        </p:txBody>
      </p:sp>
    </p:spTree>
    <p:extLst>
      <p:ext uri="{BB962C8B-B14F-4D97-AF65-F5344CB8AC3E}">
        <p14:creationId xmlns:p14="http://schemas.microsoft.com/office/powerpoint/2010/main" val="2865450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8BAD5F-042B-49B4-8B76-A5F94AB44B9B}"/>
              </a:ext>
            </a:extLst>
          </p:cNvPr>
          <p:cNvSpPr>
            <a:spLocks noGrp="1"/>
          </p:cNvSpPr>
          <p:nvPr>
            <p:ph type="body" sz="quarter" idx="13"/>
          </p:nvPr>
        </p:nvSpPr>
        <p:spPr/>
        <p:txBody>
          <a:bodyPr/>
          <a:lstStyle/>
          <a:p>
            <a:r>
              <a:rPr lang="en-US" altLang="zh-CN" dirty="0"/>
              <a:t>1.</a:t>
            </a:r>
            <a:r>
              <a:rPr lang="zh-CN" altLang="en-US" dirty="0"/>
              <a:t>人体检测</a:t>
            </a:r>
          </a:p>
        </p:txBody>
      </p:sp>
      <p:pic>
        <p:nvPicPr>
          <p:cNvPr id="3" name="图片 2">
            <a:extLst>
              <a:ext uri="{FF2B5EF4-FFF2-40B4-BE49-F238E27FC236}">
                <a16:creationId xmlns:a16="http://schemas.microsoft.com/office/drawing/2014/main" id="{30690CC2-38C8-4650-9D44-4D3AAAB729FB}"/>
              </a:ext>
            </a:extLst>
          </p:cNvPr>
          <p:cNvPicPr>
            <a:picLocks noChangeAspect="1"/>
          </p:cNvPicPr>
          <p:nvPr/>
        </p:nvPicPr>
        <p:blipFill>
          <a:blip r:embed="rId2"/>
          <a:stretch>
            <a:fillRect/>
          </a:stretch>
        </p:blipFill>
        <p:spPr>
          <a:xfrm>
            <a:off x="2088892" y="880349"/>
            <a:ext cx="2232367" cy="1213971"/>
          </a:xfrm>
          <a:prstGeom prst="rect">
            <a:avLst/>
          </a:prstGeom>
        </p:spPr>
      </p:pic>
      <p:pic>
        <p:nvPicPr>
          <p:cNvPr id="5" name="图片 4">
            <a:extLst>
              <a:ext uri="{FF2B5EF4-FFF2-40B4-BE49-F238E27FC236}">
                <a16:creationId xmlns:a16="http://schemas.microsoft.com/office/drawing/2014/main" id="{C13EDEA2-D365-42D0-B6B7-671DE5A0350B}"/>
              </a:ext>
            </a:extLst>
          </p:cNvPr>
          <p:cNvPicPr>
            <a:picLocks noChangeAspect="1"/>
          </p:cNvPicPr>
          <p:nvPr/>
        </p:nvPicPr>
        <p:blipFill>
          <a:blip r:embed="rId3"/>
          <a:stretch>
            <a:fillRect/>
          </a:stretch>
        </p:blipFill>
        <p:spPr>
          <a:xfrm>
            <a:off x="7532109" y="1112645"/>
            <a:ext cx="3857251" cy="2241054"/>
          </a:xfrm>
          <a:prstGeom prst="rect">
            <a:avLst/>
          </a:prstGeom>
        </p:spPr>
      </p:pic>
      <p:pic>
        <p:nvPicPr>
          <p:cNvPr id="6" name="图片 5">
            <a:extLst>
              <a:ext uri="{FF2B5EF4-FFF2-40B4-BE49-F238E27FC236}">
                <a16:creationId xmlns:a16="http://schemas.microsoft.com/office/drawing/2014/main" id="{3E9EE826-757C-447F-84A5-70351CACF997}"/>
              </a:ext>
            </a:extLst>
          </p:cNvPr>
          <p:cNvPicPr>
            <a:picLocks noChangeAspect="1"/>
          </p:cNvPicPr>
          <p:nvPr/>
        </p:nvPicPr>
        <p:blipFill>
          <a:blip r:embed="rId4"/>
          <a:stretch>
            <a:fillRect/>
          </a:stretch>
        </p:blipFill>
        <p:spPr>
          <a:xfrm>
            <a:off x="2440216" y="2754082"/>
            <a:ext cx="2750567" cy="1550495"/>
          </a:xfrm>
          <a:prstGeom prst="rect">
            <a:avLst/>
          </a:prstGeom>
        </p:spPr>
      </p:pic>
      <p:sp>
        <p:nvSpPr>
          <p:cNvPr id="7" name="文本框 6">
            <a:extLst>
              <a:ext uri="{FF2B5EF4-FFF2-40B4-BE49-F238E27FC236}">
                <a16:creationId xmlns:a16="http://schemas.microsoft.com/office/drawing/2014/main" id="{F967A8E2-2AE9-49F3-A844-9CA06DC69F33}"/>
              </a:ext>
            </a:extLst>
          </p:cNvPr>
          <p:cNvSpPr txBox="1"/>
          <p:nvPr/>
        </p:nvSpPr>
        <p:spPr>
          <a:xfrm>
            <a:off x="678180" y="1199337"/>
            <a:ext cx="1767840" cy="369332"/>
          </a:xfrm>
          <a:prstGeom prst="rect">
            <a:avLst/>
          </a:prstGeom>
          <a:noFill/>
        </p:spPr>
        <p:txBody>
          <a:bodyPr wrap="square" rtlCol="0">
            <a:spAutoFit/>
          </a:bodyPr>
          <a:lstStyle/>
          <a:p>
            <a:r>
              <a:rPr lang="en-US" altLang="zh-CN" dirty="0"/>
              <a:t>Fast-RCNN</a:t>
            </a:r>
            <a:endParaRPr lang="zh-CN" altLang="en-US" dirty="0"/>
          </a:p>
        </p:txBody>
      </p:sp>
      <p:sp>
        <p:nvSpPr>
          <p:cNvPr id="8" name="矩形 7">
            <a:extLst>
              <a:ext uri="{FF2B5EF4-FFF2-40B4-BE49-F238E27FC236}">
                <a16:creationId xmlns:a16="http://schemas.microsoft.com/office/drawing/2014/main" id="{3B735B1E-D4DD-446E-9DF1-4A35018AD709}"/>
              </a:ext>
            </a:extLst>
          </p:cNvPr>
          <p:cNvSpPr/>
          <p:nvPr/>
        </p:nvSpPr>
        <p:spPr>
          <a:xfrm>
            <a:off x="714661" y="2923693"/>
            <a:ext cx="1162306" cy="369332"/>
          </a:xfrm>
          <a:prstGeom prst="rect">
            <a:avLst/>
          </a:prstGeom>
        </p:spPr>
        <p:txBody>
          <a:bodyPr wrap="none">
            <a:spAutoFit/>
          </a:bodyPr>
          <a:lstStyle/>
          <a:p>
            <a:r>
              <a:rPr lang="en-US" altLang="zh-CN" dirty="0">
                <a:sym typeface="Wingdings" panose="05000000000000000000" pitchFamily="2" charset="2"/>
              </a:rPr>
              <a:t>mask-</a:t>
            </a:r>
            <a:r>
              <a:rPr lang="en-US" altLang="zh-CN" dirty="0" err="1">
                <a:sym typeface="Wingdings" panose="05000000000000000000" pitchFamily="2" charset="2"/>
              </a:rPr>
              <a:t>rcnn</a:t>
            </a:r>
            <a:endParaRPr lang="zh-CN" altLang="en-US" dirty="0"/>
          </a:p>
        </p:txBody>
      </p:sp>
      <p:sp>
        <p:nvSpPr>
          <p:cNvPr id="9" name="矩形 8">
            <a:extLst>
              <a:ext uri="{FF2B5EF4-FFF2-40B4-BE49-F238E27FC236}">
                <a16:creationId xmlns:a16="http://schemas.microsoft.com/office/drawing/2014/main" id="{3A999BB9-1B08-4F6F-8747-F3610822F59A}"/>
              </a:ext>
            </a:extLst>
          </p:cNvPr>
          <p:cNvSpPr/>
          <p:nvPr/>
        </p:nvSpPr>
        <p:spPr>
          <a:xfrm>
            <a:off x="678180" y="5386714"/>
            <a:ext cx="802912" cy="369332"/>
          </a:xfrm>
          <a:prstGeom prst="rect">
            <a:avLst/>
          </a:prstGeom>
        </p:spPr>
        <p:txBody>
          <a:bodyPr wrap="none">
            <a:spAutoFit/>
          </a:bodyPr>
          <a:lstStyle/>
          <a:p>
            <a:r>
              <a:rPr lang="en-US" altLang="zh-CN" dirty="0">
                <a:sym typeface="Wingdings" panose="05000000000000000000" pitchFamily="2" charset="2"/>
              </a:rPr>
              <a:t>yolov3</a:t>
            </a:r>
            <a:endParaRPr lang="zh-CN" altLang="en-US" dirty="0"/>
          </a:p>
        </p:txBody>
      </p:sp>
      <p:sp>
        <p:nvSpPr>
          <p:cNvPr id="10" name="文本框 9">
            <a:extLst>
              <a:ext uri="{FF2B5EF4-FFF2-40B4-BE49-F238E27FC236}">
                <a16:creationId xmlns:a16="http://schemas.microsoft.com/office/drawing/2014/main" id="{E1AE4803-FCE2-41CE-A91E-348885E5F663}"/>
              </a:ext>
            </a:extLst>
          </p:cNvPr>
          <p:cNvSpPr txBox="1"/>
          <p:nvPr/>
        </p:nvSpPr>
        <p:spPr>
          <a:xfrm>
            <a:off x="2281770" y="6457419"/>
            <a:ext cx="7305869" cy="369332"/>
          </a:xfrm>
          <a:prstGeom prst="rect">
            <a:avLst/>
          </a:prstGeom>
          <a:noFill/>
        </p:spPr>
        <p:txBody>
          <a:bodyPr wrap="square" rtlCol="0">
            <a:spAutoFit/>
          </a:bodyPr>
          <a:lstStyle/>
          <a:p>
            <a:r>
              <a:rPr lang="en-US" altLang="zh-CN" dirty="0"/>
              <a:t> </a:t>
            </a:r>
            <a:r>
              <a:rPr lang="zh-CN" altLang="en-US" dirty="0"/>
              <a:t>实验结果有点问题</a:t>
            </a:r>
            <a:r>
              <a:rPr lang="en-US" altLang="zh-CN" dirty="0"/>
              <a:t>,</a:t>
            </a:r>
            <a:r>
              <a:rPr lang="zh-CN" altLang="en-US" dirty="0"/>
              <a:t>没有跑出来</a:t>
            </a:r>
          </a:p>
        </p:txBody>
      </p:sp>
      <p:pic>
        <p:nvPicPr>
          <p:cNvPr id="11" name="图片 10">
            <a:extLst>
              <a:ext uri="{FF2B5EF4-FFF2-40B4-BE49-F238E27FC236}">
                <a16:creationId xmlns:a16="http://schemas.microsoft.com/office/drawing/2014/main" id="{6AF7A93B-A124-4A13-84D4-E84A01860CA1}"/>
              </a:ext>
            </a:extLst>
          </p:cNvPr>
          <p:cNvPicPr>
            <a:picLocks noChangeAspect="1"/>
          </p:cNvPicPr>
          <p:nvPr/>
        </p:nvPicPr>
        <p:blipFill>
          <a:blip r:embed="rId5"/>
          <a:stretch>
            <a:fillRect/>
          </a:stretch>
        </p:blipFill>
        <p:spPr>
          <a:xfrm>
            <a:off x="2446019" y="4749352"/>
            <a:ext cx="2698255" cy="1508752"/>
          </a:xfrm>
          <a:prstGeom prst="rect">
            <a:avLst/>
          </a:prstGeom>
        </p:spPr>
      </p:pic>
      <p:sp>
        <p:nvSpPr>
          <p:cNvPr id="12" name="矩形 11">
            <a:extLst>
              <a:ext uri="{FF2B5EF4-FFF2-40B4-BE49-F238E27FC236}">
                <a16:creationId xmlns:a16="http://schemas.microsoft.com/office/drawing/2014/main" id="{2003FAD2-F3CD-45E3-BAFA-06FA662AD4FC}"/>
              </a:ext>
            </a:extLst>
          </p:cNvPr>
          <p:cNvSpPr/>
          <p:nvPr/>
        </p:nvSpPr>
        <p:spPr>
          <a:xfrm>
            <a:off x="714661" y="6210568"/>
            <a:ext cx="802912" cy="369332"/>
          </a:xfrm>
          <a:prstGeom prst="rect">
            <a:avLst/>
          </a:prstGeom>
        </p:spPr>
        <p:txBody>
          <a:bodyPr wrap="none">
            <a:spAutoFit/>
          </a:bodyPr>
          <a:lstStyle/>
          <a:p>
            <a:r>
              <a:rPr lang="en-US" altLang="zh-CN" dirty="0">
                <a:sym typeface="Wingdings" panose="05000000000000000000" pitchFamily="2" charset="2"/>
              </a:rPr>
              <a:t>yolov5</a:t>
            </a:r>
            <a:endParaRPr lang="zh-CN" altLang="en-US" dirty="0"/>
          </a:p>
        </p:txBody>
      </p:sp>
      <p:sp>
        <p:nvSpPr>
          <p:cNvPr id="13" name="文本框 12">
            <a:extLst>
              <a:ext uri="{FF2B5EF4-FFF2-40B4-BE49-F238E27FC236}">
                <a16:creationId xmlns:a16="http://schemas.microsoft.com/office/drawing/2014/main" id="{74BA1A7C-B955-498D-A307-0948965AE763}"/>
              </a:ext>
            </a:extLst>
          </p:cNvPr>
          <p:cNvSpPr txBox="1"/>
          <p:nvPr/>
        </p:nvSpPr>
        <p:spPr>
          <a:xfrm>
            <a:off x="5598367" y="5318449"/>
            <a:ext cx="3778898" cy="369332"/>
          </a:xfrm>
          <a:prstGeom prst="rect">
            <a:avLst/>
          </a:prstGeom>
          <a:noFill/>
        </p:spPr>
        <p:txBody>
          <a:bodyPr wrap="square" rtlCol="0">
            <a:spAutoFit/>
          </a:bodyPr>
          <a:lstStyle/>
          <a:p>
            <a:r>
              <a:rPr lang="zh-CN" altLang="en-US" dirty="0"/>
              <a:t>单阶段检测效果不如双阶段</a:t>
            </a:r>
          </a:p>
        </p:txBody>
      </p:sp>
      <p:sp>
        <p:nvSpPr>
          <p:cNvPr id="14" name="矩形 13">
            <a:extLst>
              <a:ext uri="{FF2B5EF4-FFF2-40B4-BE49-F238E27FC236}">
                <a16:creationId xmlns:a16="http://schemas.microsoft.com/office/drawing/2014/main" id="{6208BCE4-0D99-4421-AF9C-B9C9E2E25197}"/>
              </a:ext>
            </a:extLst>
          </p:cNvPr>
          <p:cNvSpPr/>
          <p:nvPr/>
        </p:nvSpPr>
        <p:spPr>
          <a:xfrm>
            <a:off x="3405673" y="2923693"/>
            <a:ext cx="1101013" cy="368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D2BD6AF-745C-4534-ACE4-DF269B637382}"/>
              </a:ext>
            </a:extLst>
          </p:cNvPr>
          <p:cNvSpPr/>
          <p:nvPr/>
        </p:nvSpPr>
        <p:spPr>
          <a:xfrm>
            <a:off x="3643583" y="1132757"/>
            <a:ext cx="1051249" cy="613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9D230A9F-09D3-4513-AC80-FB4E2FF49708}"/>
              </a:ext>
            </a:extLst>
          </p:cNvPr>
          <p:cNvCxnSpPr/>
          <p:nvPr/>
        </p:nvCxnSpPr>
        <p:spPr>
          <a:xfrm>
            <a:off x="5355771" y="1568669"/>
            <a:ext cx="578933" cy="633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A31582FA-F138-44F7-A01A-062D7010FB98}"/>
              </a:ext>
            </a:extLst>
          </p:cNvPr>
          <p:cNvCxnSpPr/>
          <p:nvPr/>
        </p:nvCxnSpPr>
        <p:spPr>
          <a:xfrm flipV="1">
            <a:off x="5019869" y="2566374"/>
            <a:ext cx="811764" cy="72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06A227A-FD83-4F56-8E15-7571DD1B25E1}"/>
              </a:ext>
            </a:extLst>
          </p:cNvPr>
          <p:cNvSpPr txBox="1"/>
          <p:nvPr/>
        </p:nvSpPr>
        <p:spPr>
          <a:xfrm>
            <a:off x="5874347" y="2177587"/>
            <a:ext cx="1615048" cy="923330"/>
          </a:xfrm>
          <a:prstGeom prst="rect">
            <a:avLst/>
          </a:prstGeom>
          <a:noFill/>
        </p:spPr>
        <p:txBody>
          <a:bodyPr wrap="square" rtlCol="0">
            <a:spAutoFit/>
          </a:bodyPr>
          <a:lstStyle/>
          <a:p>
            <a:r>
              <a:rPr lang="zh-CN" altLang="en-US" dirty="0"/>
              <a:t>远处</a:t>
            </a:r>
            <a:r>
              <a:rPr lang="en-US" altLang="zh-CN" dirty="0"/>
              <a:t>,</a:t>
            </a:r>
            <a:r>
              <a:rPr lang="zh-CN" altLang="en-US" dirty="0"/>
              <a:t>阴暗重叠处检测效果不佳</a:t>
            </a:r>
          </a:p>
        </p:txBody>
      </p:sp>
      <p:pic>
        <p:nvPicPr>
          <p:cNvPr id="4" name="图片 3">
            <a:extLst>
              <a:ext uri="{FF2B5EF4-FFF2-40B4-BE49-F238E27FC236}">
                <a16:creationId xmlns:a16="http://schemas.microsoft.com/office/drawing/2014/main" id="{DE6923B2-2EFC-488C-9AB1-695E15794713}"/>
              </a:ext>
            </a:extLst>
          </p:cNvPr>
          <p:cNvPicPr>
            <a:picLocks noChangeAspect="1"/>
          </p:cNvPicPr>
          <p:nvPr/>
        </p:nvPicPr>
        <p:blipFill>
          <a:blip r:embed="rId6"/>
          <a:stretch>
            <a:fillRect/>
          </a:stretch>
        </p:blipFill>
        <p:spPr>
          <a:xfrm>
            <a:off x="2179949" y="839387"/>
            <a:ext cx="3100188" cy="1795840"/>
          </a:xfrm>
          <a:prstGeom prst="rect">
            <a:avLst/>
          </a:prstGeom>
        </p:spPr>
      </p:pic>
    </p:spTree>
    <p:extLst>
      <p:ext uri="{BB962C8B-B14F-4D97-AF65-F5344CB8AC3E}">
        <p14:creationId xmlns:p14="http://schemas.microsoft.com/office/powerpoint/2010/main" val="2670701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890E18-6D56-4112-8824-D353B1AA3F0F}"/>
              </a:ext>
            </a:extLst>
          </p:cNvPr>
          <p:cNvSpPr>
            <a:spLocks noGrp="1"/>
          </p:cNvSpPr>
          <p:nvPr>
            <p:ph type="body" sz="quarter" idx="13"/>
          </p:nvPr>
        </p:nvSpPr>
        <p:spPr/>
        <p:txBody>
          <a:bodyPr/>
          <a:lstStyle/>
          <a:p>
            <a:r>
              <a:rPr lang="en-US" altLang="zh-CN" dirty="0">
                <a:sym typeface="Wingdings" panose="05000000000000000000" pitchFamily="2" charset="2"/>
              </a:rPr>
              <a:t>2.</a:t>
            </a:r>
            <a:r>
              <a:rPr lang="zh-CN" altLang="en-US" dirty="0">
                <a:sym typeface="Wingdings" panose="05000000000000000000" pitchFamily="2" charset="2"/>
              </a:rPr>
              <a:t>动作标签修正</a:t>
            </a:r>
            <a:r>
              <a:rPr lang="en-US" altLang="zh-CN" dirty="0">
                <a:sym typeface="Wingdings" panose="05000000000000000000" pitchFamily="2" charset="2"/>
              </a:rPr>
              <a:t>(</a:t>
            </a:r>
            <a:r>
              <a:rPr lang="zh-CN" altLang="en-US" dirty="0">
                <a:sym typeface="Wingdings" panose="05000000000000000000" pitchFamily="2" charset="2"/>
              </a:rPr>
              <a:t>符合教室场景下的动作</a:t>
            </a:r>
            <a:r>
              <a:rPr lang="en-US" altLang="zh-CN" dirty="0">
                <a:sym typeface="Wingdings" panose="05000000000000000000" pitchFamily="2" charset="2"/>
              </a:rPr>
              <a:t>):</a:t>
            </a:r>
          </a:p>
          <a:p>
            <a:endParaRPr lang="zh-CN" altLang="en-US" dirty="0"/>
          </a:p>
        </p:txBody>
      </p:sp>
      <p:sp>
        <p:nvSpPr>
          <p:cNvPr id="4" name="文本框 3">
            <a:extLst>
              <a:ext uri="{FF2B5EF4-FFF2-40B4-BE49-F238E27FC236}">
                <a16:creationId xmlns:a16="http://schemas.microsoft.com/office/drawing/2014/main" id="{B3171429-D638-4EFB-9146-90AD9A7047D6}"/>
              </a:ext>
            </a:extLst>
          </p:cNvPr>
          <p:cNvSpPr txBox="1"/>
          <p:nvPr/>
        </p:nvSpPr>
        <p:spPr>
          <a:xfrm>
            <a:off x="374070" y="945593"/>
            <a:ext cx="10380519" cy="1200329"/>
          </a:xfrm>
          <a:prstGeom prst="rect">
            <a:avLst/>
          </a:prstGeom>
          <a:noFill/>
        </p:spPr>
        <p:txBody>
          <a:bodyPr wrap="square" rtlCol="0">
            <a:spAutoFit/>
          </a:bodyPr>
          <a:lstStyle/>
          <a:p>
            <a:r>
              <a:rPr lang="en-US" altLang="zh-CN" dirty="0"/>
              <a:t>	</a:t>
            </a:r>
          </a:p>
          <a:p>
            <a:endParaRPr lang="en-US" altLang="zh-CN" dirty="0">
              <a:sym typeface="Wingdings" panose="05000000000000000000" pitchFamily="2" charset="2"/>
            </a:endParaRPr>
          </a:p>
          <a:p>
            <a:r>
              <a:rPr lang="en-US" altLang="zh-CN" dirty="0">
                <a:sym typeface="Wingdings" panose="05000000000000000000" pitchFamily="2" charset="2"/>
              </a:rPr>
              <a:t>2.</a:t>
            </a:r>
            <a:r>
              <a:rPr lang="zh-CN" altLang="en-US" dirty="0">
                <a:sym typeface="Wingdings" panose="05000000000000000000" pitchFamily="2" charset="2"/>
              </a:rPr>
              <a:t>动作标签修正</a:t>
            </a:r>
            <a:r>
              <a:rPr lang="en-US" altLang="zh-CN" dirty="0">
                <a:sym typeface="Wingdings" panose="05000000000000000000" pitchFamily="2" charset="2"/>
              </a:rPr>
              <a:t>(</a:t>
            </a:r>
            <a:r>
              <a:rPr lang="zh-CN" altLang="en-US" dirty="0">
                <a:sym typeface="Wingdings" panose="05000000000000000000" pitchFamily="2" charset="2"/>
              </a:rPr>
              <a:t>符合教室场景下的动作</a:t>
            </a:r>
            <a:r>
              <a:rPr lang="en-US" altLang="zh-CN" dirty="0">
                <a:sym typeface="Wingdings" panose="05000000000000000000" pitchFamily="2" charset="2"/>
              </a:rPr>
              <a:t>):</a:t>
            </a:r>
          </a:p>
          <a:p>
            <a:r>
              <a:rPr lang="en-US" altLang="zh-CN" dirty="0">
                <a:sym typeface="Wingdings" panose="05000000000000000000" pitchFamily="2" charset="2"/>
              </a:rPr>
              <a:t>	</a:t>
            </a:r>
            <a:r>
              <a:rPr lang="zh-CN" altLang="en-US" dirty="0">
                <a:sym typeface="Wingdings" panose="05000000000000000000" pitchFamily="2" charset="2"/>
              </a:rPr>
              <a:t>开源的数据集训练，然后标注少量教室场景下的数据做一下模型迁移</a:t>
            </a:r>
            <a:endParaRPr lang="en-US" altLang="zh-CN" dirty="0">
              <a:sym typeface="Wingdings" panose="05000000000000000000" pitchFamily="2" charset="2"/>
            </a:endParaRPr>
          </a:p>
        </p:txBody>
      </p:sp>
      <p:sp>
        <p:nvSpPr>
          <p:cNvPr id="3" name="矩形 2">
            <a:extLst>
              <a:ext uri="{FF2B5EF4-FFF2-40B4-BE49-F238E27FC236}">
                <a16:creationId xmlns:a16="http://schemas.microsoft.com/office/drawing/2014/main" id="{BA087BB3-2EFC-4E64-AE2D-38EF0DE90D85}"/>
              </a:ext>
            </a:extLst>
          </p:cNvPr>
          <p:cNvSpPr/>
          <p:nvPr/>
        </p:nvSpPr>
        <p:spPr>
          <a:xfrm>
            <a:off x="808653" y="3057470"/>
            <a:ext cx="5554824" cy="1477328"/>
          </a:xfrm>
          <a:prstGeom prst="rect">
            <a:avLst/>
          </a:prstGeom>
        </p:spPr>
        <p:txBody>
          <a:bodyPr wrap="square">
            <a:spAutoFit/>
          </a:bodyPr>
          <a:lstStyle/>
          <a:p>
            <a:endParaRPr lang="en-US" altLang="zh-CN" dirty="0"/>
          </a:p>
          <a:p>
            <a:r>
              <a:rPr lang="en-US" altLang="zh-CN" dirty="0"/>
              <a:t>1.</a:t>
            </a:r>
            <a:r>
              <a:rPr lang="zh-CN" altLang="en-US" dirty="0"/>
              <a:t>阅读开源框架工程代码文档</a:t>
            </a:r>
            <a:r>
              <a:rPr lang="en-US" altLang="zh-CN" dirty="0"/>
              <a:t>,</a:t>
            </a:r>
            <a:r>
              <a:rPr lang="zh-CN" altLang="en-US" dirty="0"/>
              <a:t>去做修改自定义数据集等</a:t>
            </a:r>
            <a:endParaRPr lang="en-US" altLang="zh-CN" dirty="0"/>
          </a:p>
          <a:p>
            <a:endParaRPr lang="en-US" altLang="zh-CN" dirty="0"/>
          </a:p>
          <a:p>
            <a:r>
              <a:rPr lang="en-US" altLang="zh-CN" dirty="0"/>
              <a:t>2.</a:t>
            </a:r>
            <a:r>
              <a:rPr lang="zh-CN" altLang="en-US" dirty="0"/>
              <a:t>看了一些小样本学习</a:t>
            </a:r>
            <a:r>
              <a:rPr lang="en-US" altLang="zh-CN" dirty="0"/>
              <a:t>,</a:t>
            </a:r>
            <a:r>
              <a:rPr lang="zh-CN" altLang="en-US" dirty="0"/>
              <a:t>迁移学习的博客</a:t>
            </a:r>
            <a:endParaRPr lang="en-US" altLang="zh-CN" dirty="0"/>
          </a:p>
        </p:txBody>
      </p:sp>
      <p:pic>
        <p:nvPicPr>
          <p:cNvPr id="9" name="图片 8">
            <a:extLst>
              <a:ext uri="{FF2B5EF4-FFF2-40B4-BE49-F238E27FC236}">
                <a16:creationId xmlns:a16="http://schemas.microsoft.com/office/drawing/2014/main" id="{5CF1AA81-BF93-4A6D-944E-95183DE49A18}"/>
              </a:ext>
            </a:extLst>
          </p:cNvPr>
          <p:cNvPicPr>
            <a:picLocks noChangeAspect="1"/>
          </p:cNvPicPr>
          <p:nvPr/>
        </p:nvPicPr>
        <p:blipFill>
          <a:blip r:embed="rId2"/>
          <a:stretch>
            <a:fillRect/>
          </a:stretch>
        </p:blipFill>
        <p:spPr>
          <a:xfrm>
            <a:off x="7735079" y="2954574"/>
            <a:ext cx="3396342" cy="2929875"/>
          </a:xfrm>
          <a:prstGeom prst="rect">
            <a:avLst/>
          </a:prstGeom>
        </p:spPr>
      </p:pic>
    </p:spTree>
    <p:extLst>
      <p:ext uri="{BB962C8B-B14F-4D97-AF65-F5344CB8AC3E}">
        <p14:creationId xmlns:p14="http://schemas.microsoft.com/office/powerpoint/2010/main" val="2281993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C4E6A77-6BDF-43F7-9418-FDE2A247BE75}"/>
              </a:ext>
            </a:extLst>
          </p:cNvPr>
          <p:cNvSpPr>
            <a:spLocks noGrp="1"/>
          </p:cNvSpPr>
          <p:nvPr>
            <p:ph type="body" sz="quarter" idx="13"/>
          </p:nvPr>
        </p:nvSpPr>
        <p:spPr/>
        <p:txBody>
          <a:bodyPr/>
          <a:lstStyle/>
          <a:p>
            <a:r>
              <a:rPr lang="zh-CN" altLang="en-US" dirty="0"/>
              <a:t>下周计划</a:t>
            </a:r>
          </a:p>
        </p:txBody>
      </p:sp>
      <p:sp>
        <p:nvSpPr>
          <p:cNvPr id="3" name="文本框 2">
            <a:extLst>
              <a:ext uri="{FF2B5EF4-FFF2-40B4-BE49-F238E27FC236}">
                <a16:creationId xmlns:a16="http://schemas.microsoft.com/office/drawing/2014/main" id="{AADC1730-3B6D-4D26-9C84-8FEB862E9572}"/>
              </a:ext>
            </a:extLst>
          </p:cNvPr>
          <p:cNvSpPr txBox="1"/>
          <p:nvPr/>
        </p:nvSpPr>
        <p:spPr>
          <a:xfrm>
            <a:off x="634480" y="3079102"/>
            <a:ext cx="6615405" cy="646331"/>
          </a:xfrm>
          <a:prstGeom prst="rect">
            <a:avLst/>
          </a:prstGeom>
          <a:noFill/>
        </p:spPr>
        <p:txBody>
          <a:bodyPr wrap="square" rtlCol="0">
            <a:spAutoFit/>
          </a:bodyPr>
          <a:lstStyle/>
          <a:p>
            <a:r>
              <a:rPr lang="en-US" altLang="zh-CN" dirty="0"/>
              <a:t>1.</a:t>
            </a:r>
            <a:r>
              <a:rPr lang="zh-CN" altLang="en-US" dirty="0"/>
              <a:t>明天到达研究院</a:t>
            </a:r>
            <a:r>
              <a:rPr lang="en-US" altLang="zh-CN" dirty="0"/>
              <a:t>,</a:t>
            </a:r>
            <a:r>
              <a:rPr lang="zh-CN" altLang="en-US" dirty="0"/>
              <a:t>去智慧教室项目熟悉以及讨论下一步方案</a:t>
            </a:r>
            <a:endParaRPr lang="en-US" altLang="zh-CN" dirty="0"/>
          </a:p>
          <a:p>
            <a:endParaRPr lang="zh-CN" altLang="en-US" dirty="0"/>
          </a:p>
        </p:txBody>
      </p:sp>
    </p:spTree>
    <p:extLst>
      <p:ext uri="{BB962C8B-B14F-4D97-AF65-F5344CB8AC3E}">
        <p14:creationId xmlns:p14="http://schemas.microsoft.com/office/powerpoint/2010/main" val="134176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3C00956-0054-421E-A076-7DC92093A5B8}"/>
              </a:ext>
            </a:extLst>
          </p:cNvPr>
          <p:cNvSpPr>
            <a:spLocks noGrp="1"/>
          </p:cNvSpPr>
          <p:nvPr>
            <p:ph type="body" sz="quarter" idx="13"/>
          </p:nvPr>
        </p:nvSpPr>
        <p:spPr/>
        <p:txBody>
          <a:bodyPr/>
          <a:lstStyle/>
          <a:p>
            <a:endParaRPr lang="zh-CN" altLang="en-US"/>
          </a:p>
        </p:txBody>
      </p:sp>
      <p:pic>
        <p:nvPicPr>
          <p:cNvPr id="3" name="图片 2">
            <a:extLst>
              <a:ext uri="{FF2B5EF4-FFF2-40B4-BE49-F238E27FC236}">
                <a16:creationId xmlns:a16="http://schemas.microsoft.com/office/drawing/2014/main" id="{D28FF050-D20B-4FE6-8DC1-B202E1DD0A60}"/>
              </a:ext>
            </a:extLst>
          </p:cNvPr>
          <p:cNvPicPr>
            <a:picLocks noChangeAspect="1"/>
          </p:cNvPicPr>
          <p:nvPr/>
        </p:nvPicPr>
        <p:blipFill>
          <a:blip r:embed="rId2"/>
          <a:stretch>
            <a:fillRect/>
          </a:stretch>
        </p:blipFill>
        <p:spPr>
          <a:xfrm>
            <a:off x="461941" y="1315376"/>
            <a:ext cx="7531439" cy="4227248"/>
          </a:xfrm>
          <a:prstGeom prst="rect">
            <a:avLst/>
          </a:prstGeom>
        </p:spPr>
      </p:pic>
      <p:pic>
        <p:nvPicPr>
          <p:cNvPr id="4" name="图片 3">
            <a:extLst>
              <a:ext uri="{FF2B5EF4-FFF2-40B4-BE49-F238E27FC236}">
                <a16:creationId xmlns:a16="http://schemas.microsoft.com/office/drawing/2014/main" id="{C32A1846-9030-4B24-B1A2-45428C39074E}"/>
              </a:ext>
            </a:extLst>
          </p:cNvPr>
          <p:cNvPicPr>
            <a:picLocks noChangeAspect="1"/>
          </p:cNvPicPr>
          <p:nvPr/>
        </p:nvPicPr>
        <p:blipFill>
          <a:blip r:embed="rId3"/>
          <a:stretch>
            <a:fillRect/>
          </a:stretch>
        </p:blipFill>
        <p:spPr>
          <a:xfrm>
            <a:off x="7993380" y="1973580"/>
            <a:ext cx="4114232" cy="3133843"/>
          </a:xfrm>
          <a:prstGeom prst="rect">
            <a:avLst/>
          </a:prstGeom>
        </p:spPr>
      </p:pic>
      <p:pic>
        <p:nvPicPr>
          <p:cNvPr id="5" name="图片 4">
            <a:extLst>
              <a:ext uri="{FF2B5EF4-FFF2-40B4-BE49-F238E27FC236}">
                <a16:creationId xmlns:a16="http://schemas.microsoft.com/office/drawing/2014/main" id="{6033AC2F-BA6F-4C7F-98D1-17EF751DB894}"/>
              </a:ext>
            </a:extLst>
          </p:cNvPr>
          <p:cNvPicPr>
            <a:picLocks noChangeAspect="1"/>
          </p:cNvPicPr>
          <p:nvPr/>
        </p:nvPicPr>
        <p:blipFill>
          <a:blip r:embed="rId4"/>
          <a:stretch>
            <a:fillRect/>
          </a:stretch>
        </p:blipFill>
        <p:spPr>
          <a:xfrm>
            <a:off x="1363981" y="1132243"/>
            <a:ext cx="8920984" cy="4964541"/>
          </a:xfrm>
          <a:prstGeom prst="rect">
            <a:avLst/>
          </a:prstGeom>
        </p:spPr>
      </p:pic>
    </p:spTree>
    <p:extLst>
      <p:ext uri="{BB962C8B-B14F-4D97-AF65-F5344CB8AC3E}">
        <p14:creationId xmlns:p14="http://schemas.microsoft.com/office/powerpoint/2010/main" val="216753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A6FD3F7-3C8D-4D9C-88F6-045D06012810}"/>
              </a:ext>
            </a:extLst>
          </p:cNvPr>
          <p:cNvSpPr/>
          <p:nvPr/>
        </p:nvSpPr>
        <p:spPr>
          <a:xfrm>
            <a:off x="6282134" y="4988372"/>
            <a:ext cx="2606227" cy="809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495B000-FD38-4720-9FDA-6C5D694A66E9}"/>
              </a:ext>
            </a:extLst>
          </p:cNvPr>
          <p:cNvSpPr/>
          <p:nvPr/>
        </p:nvSpPr>
        <p:spPr>
          <a:xfrm>
            <a:off x="3918932" y="4988372"/>
            <a:ext cx="2177068" cy="809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91C0CE6-88B5-4E0A-A3E1-64D5A6B50663}"/>
              </a:ext>
            </a:extLst>
          </p:cNvPr>
          <p:cNvSpPr/>
          <p:nvPr/>
        </p:nvSpPr>
        <p:spPr>
          <a:xfrm>
            <a:off x="1852375" y="4997105"/>
            <a:ext cx="1968212" cy="809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4A31538F-9A22-4D55-A714-7AA445CEA328}"/>
              </a:ext>
            </a:extLst>
          </p:cNvPr>
          <p:cNvSpPr>
            <a:spLocks noGrp="1"/>
          </p:cNvSpPr>
          <p:nvPr>
            <p:ph type="body" sz="quarter" idx="13"/>
          </p:nvPr>
        </p:nvSpPr>
        <p:spPr/>
        <p:txBody>
          <a:bodyPr/>
          <a:lstStyle/>
          <a:p>
            <a:r>
              <a:rPr lang="zh-CN" altLang="en-US" dirty="0"/>
              <a:t>基于骨骼的行为分析</a:t>
            </a:r>
          </a:p>
          <a:p>
            <a:endParaRPr lang="zh-CN" altLang="en-US" dirty="0"/>
          </a:p>
        </p:txBody>
      </p:sp>
      <p:pic>
        <p:nvPicPr>
          <p:cNvPr id="7" name="图片 6">
            <a:extLst>
              <a:ext uri="{FF2B5EF4-FFF2-40B4-BE49-F238E27FC236}">
                <a16:creationId xmlns:a16="http://schemas.microsoft.com/office/drawing/2014/main" id="{3B488091-5DDB-4D7E-8BA3-44F8E77FC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860" y="1464760"/>
            <a:ext cx="7220501" cy="3326895"/>
          </a:xfrm>
          <a:prstGeom prst="rect">
            <a:avLst/>
          </a:prstGeom>
        </p:spPr>
      </p:pic>
      <p:sp>
        <p:nvSpPr>
          <p:cNvPr id="8" name="文本框 7">
            <a:extLst>
              <a:ext uri="{FF2B5EF4-FFF2-40B4-BE49-F238E27FC236}">
                <a16:creationId xmlns:a16="http://schemas.microsoft.com/office/drawing/2014/main" id="{374A783D-8B17-4409-8CBE-1071AA7A7325}"/>
              </a:ext>
            </a:extLst>
          </p:cNvPr>
          <p:cNvSpPr txBox="1"/>
          <p:nvPr/>
        </p:nvSpPr>
        <p:spPr>
          <a:xfrm>
            <a:off x="1760935" y="5217307"/>
            <a:ext cx="8125691" cy="369332"/>
          </a:xfrm>
          <a:prstGeom prst="rect">
            <a:avLst/>
          </a:prstGeom>
          <a:noFill/>
        </p:spPr>
        <p:txBody>
          <a:bodyPr wrap="square" rtlCol="0">
            <a:spAutoFit/>
          </a:bodyPr>
          <a:lstStyle/>
          <a:p>
            <a:r>
              <a:rPr lang="zh-CN" altLang="en-US" dirty="0"/>
              <a:t>人体检测</a:t>
            </a:r>
            <a:r>
              <a:rPr lang="en-US" altLang="zh-CN" dirty="0"/>
              <a:t>(</a:t>
            </a:r>
            <a:r>
              <a:rPr lang="en-US" altLang="zh-CN" dirty="0" err="1"/>
              <a:t>fastercnn</a:t>
            </a:r>
            <a:r>
              <a:rPr lang="en-US" altLang="zh-CN" dirty="0"/>
              <a:t>)-&gt;</a:t>
            </a:r>
            <a:r>
              <a:rPr lang="zh-CN" altLang="en-US" dirty="0"/>
              <a:t>人体姿态估计</a:t>
            </a:r>
            <a:r>
              <a:rPr lang="en-US" altLang="zh-CN" dirty="0"/>
              <a:t>(</a:t>
            </a:r>
            <a:r>
              <a:rPr lang="en-US" altLang="zh-CN" dirty="0" err="1"/>
              <a:t>hernet</a:t>
            </a:r>
            <a:r>
              <a:rPr lang="en-US" altLang="zh-CN" dirty="0"/>
              <a:t>)-&gt;</a:t>
            </a:r>
            <a:r>
              <a:rPr lang="zh-CN" altLang="en-US" dirty="0"/>
              <a:t>动作分类</a:t>
            </a:r>
            <a:r>
              <a:rPr lang="en-US" altLang="zh-CN" dirty="0"/>
              <a:t>(poseC3D) 3dcnn</a:t>
            </a:r>
            <a:endParaRPr lang="zh-CN" altLang="en-US" dirty="0"/>
          </a:p>
        </p:txBody>
      </p:sp>
    </p:spTree>
    <p:extLst>
      <p:ext uri="{BB962C8B-B14F-4D97-AF65-F5344CB8AC3E}">
        <p14:creationId xmlns:p14="http://schemas.microsoft.com/office/powerpoint/2010/main" val="4254456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8BAD5F-042B-49B4-8B76-A5F94AB44B9B}"/>
              </a:ext>
            </a:extLst>
          </p:cNvPr>
          <p:cNvSpPr>
            <a:spLocks noGrp="1"/>
          </p:cNvSpPr>
          <p:nvPr>
            <p:ph type="body" sz="quarter" idx="13"/>
          </p:nvPr>
        </p:nvSpPr>
        <p:spPr/>
        <p:txBody>
          <a:bodyPr/>
          <a:lstStyle/>
          <a:p>
            <a:r>
              <a:rPr lang="en-US" altLang="zh-CN" dirty="0"/>
              <a:t>1.</a:t>
            </a:r>
            <a:r>
              <a:rPr lang="zh-CN" altLang="en-US" dirty="0"/>
              <a:t>人体检测</a:t>
            </a:r>
          </a:p>
        </p:txBody>
      </p:sp>
      <p:pic>
        <p:nvPicPr>
          <p:cNvPr id="5" name="图片 4">
            <a:extLst>
              <a:ext uri="{FF2B5EF4-FFF2-40B4-BE49-F238E27FC236}">
                <a16:creationId xmlns:a16="http://schemas.microsoft.com/office/drawing/2014/main" id="{C13EDEA2-D365-42D0-B6B7-671DE5A0350B}"/>
              </a:ext>
            </a:extLst>
          </p:cNvPr>
          <p:cNvPicPr>
            <a:picLocks noChangeAspect="1"/>
          </p:cNvPicPr>
          <p:nvPr/>
        </p:nvPicPr>
        <p:blipFill>
          <a:blip r:embed="rId4"/>
          <a:stretch>
            <a:fillRect/>
          </a:stretch>
        </p:blipFill>
        <p:spPr>
          <a:xfrm>
            <a:off x="6955768" y="1318572"/>
            <a:ext cx="3523023" cy="2348490"/>
          </a:xfrm>
          <a:prstGeom prst="rect">
            <a:avLst/>
          </a:prstGeom>
        </p:spPr>
      </p:pic>
      <p:sp>
        <p:nvSpPr>
          <p:cNvPr id="7" name="文本框 6">
            <a:extLst>
              <a:ext uri="{FF2B5EF4-FFF2-40B4-BE49-F238E27FC236}">
                <a16:creationId xmlns:a16="http://schemas.microsoft.com/office/drawing/2014/main" id="{F967A8E2-2AE9-49F3-A844-9CA06DC69F33}"/>
              </a:ext>
            </a:extLst>
          </p:cNvPr>
          <p:cNvSpPr txBox="1"/>
          <p:nvPr/>
        </p:nvSpPr>
        <p:spPr>
          <a:xfrm>
            <a:off x="1989194" y="1133906"/>
            <a:ext cx="1767840" cy="369332"/>
          </a:xfrm>
          <a:prstGeom prst="rect">
            <a:avLst/>
          </a:prstGeom>
          <a:noFill/>
        </p:spPr>
        <p:txBody>
          <a:bodyPr wrap="square" rtlCol="0">
            <a:spAutoFit/>
          </a:bodyPr>
          <a:lstStyle/>
          <a:p>
            <a:r>
              <a:rPr lang="en-US" altLang="zh-CN" dirty="0"/>
              <a:t>Fast-RCNN</a:t>
            </a:r>
            <a:endParaRPr lang="zh-CN" altLang="en-US" dirty="0"/>
          </a:p>
        </p:txBody>
      </p:sp>
      <p:sp>
        <p:nvSpPr>
          <p:cNvPr id="8" name="矩形 7">
            <a:extLst>
              <a:ext uri="{FF2B5EF4-FFF2-40B4-BE49-F238E27FC236}">
                <a16:creationId xmlns:a16="http://schemas.microsoft.com/office/drawing/2014/main" id="{3B735B1E-D4DD-446E-9DF1-4A35018AD709}"/>
              </a:ext>
            </a:extLst>
          </p:cNvPr>
          <p:cNvSpPr/>
          <p:nvPr/>
        </p:nvSpPr>
        <p:spPr>
          <a:xfrm>
            <a:off x="8524240" y="1115766"/>
            <a:ext cx="1175130" cy="369332"/>
          </a:xfrm>
          <a:prstGeom prst="rect">
            <a:avLst/>
          </a:prstGeom>
        </p:spPr>
        <p:txBody>
          <a:bodyPr wrap="none">
            <a:spAutoFit/>
          </a:bodyPr>
          <a:lstStyle/>
          <a:p>
            <a:r>
              <a:rPr lang="en-US" altLang="zh-CN" dirty="0">
                <a:sym typeface="Wingdings" panose="05000000000000000000" pitchFamily="2" charset="2"/>
              </a:rPr>
              <a:t>Mask-</a:t>
            </a:r>
            <a:r>
              <a:rPr lang="en-US" altLang="zh-CN" dirty="0" err="1">
                <a:sym typeface="Wingdings" panose="05000000000000000000" pitchFamily="2" charset="2"/>
              </a:rPr>
              <a:t>rcnn</a:t>
            </a:r>
            <a:endParaRPr lang="zh-CN" altLang="en-US" dirty="0"/>
          </a:p>
        </p:txBody>
      </p:sp>
      <p:pic>
        <p:nvPicPr>
          <p:cNvPr id="4" name="图片 3">
            <a:extLst>
              <a:ext uri="{FF2B5EF4-FFF2-40B4-BE49-F238E27FC236}">
                <a16:creationId xmlns:a16="http://schemas.microsoft.com/office/drawing/2014/main" id="{DE6923B2-2EFC-488C-9AB1-695E15794713}"/>
              </a:ext>
            </a:extLst>
          </p:cNvPr>
          <p:cNvPicPr>
            <a:picLocks noChangeAspect="1"/>
          </p:cNvPicPr>
          <p:nvPr/>
        </p:nvPicPr>
        <p:blipFill>
          <a:blip r:embed="rId5"/>
          <a:stretch>
            <a:fillRect/>
          </a:stretch>
        </p:blipFill>
        <p:spPr>
          <a:xfrm>
            <a:off x="506609" y="1585117"/>
            <a:ext cx="3801231" cy="2261790"/>
          </a:xfrm>
          <a:prstGeom prst="rect">
            <a:avLst/>
          </a:prstGeom>
        </p:spPr>
      </p:pic>
      <p:sp>
        <p:nvSpPr>
          <p:cNvPr id="15" name="文本框 14">
            <a:extLst>
              <a:ext uri="{FF2B5EF4-FFF2-40B4-BE49-F238E27FC236}">
                <a16:creationId xmlns:a16="http://schemas.microsoft.com/office/drawing/2014/main" id="{ED9E135D-FD6A-4263-91C8-433A8987B420}"/>
              </a:ext>
            </a:extLst>
          </p:cNvPr>
          <p:cNvSpPr txBox="1"/>
          <p:nvPr/>
        </p:nvSpPr>
        <p:spPr>
          <a:xfrm>
            <a:off x="568960" y="4925999"/>
            <a:ext cx="3738880" cy="646331"/>
          </a:xfrm>
          <a:prstGeom prst="rect">
            <a:avLst/>
          </a:prstGeom>
          <a:noFill/>
        </p:spPr>
        <p:txBody>
          <a:bodyPr wrap="square" rtlCol="0">
            <a:spAutoFit/>
          </a:bodyPr>
          <a:lstStyle/>
          <a:p>
            <a:r>
              <a:rPr lang="zh-CN" altLang="en-US" dirty="0"/>
              <a:t>达不到</a:t>
            </a:r>
            <a:r>
              <a:rPr lang="en-US" altLang="zh-CN" dirty="0"/>
              <a:t>,</a:t>
            </a:r>
            <a:r>
              <a:rPr lang="zh-CN" altLang="en-US" dirty="0"/>
              <a:t>百分百的全部选中</a:t>
            </a:r>
            <a:r>
              <a:rPr lang="en-US" altLang="zh-CN" dirty="0"/>
              <a:t>,</a:t>
            </a:r>
            <a:r>
              <a:rPr lang="zh-CN" altLang="en-US" dirty="0"/>
              <a:t>能达到</a:t>
            </a:r>
            <a:r>
              <a:rPr lang="en-US" altLang="zh-CN" dirty="0"/>
              <a:t>90%+</a:t>
            </a:r>
            <a:r>
              <a:rPr lang="zh-CN" altLang="en-US" dirty="0"/>
              <a:t>的效果</a:t>
            </a:r>
          </a:p>
        </p:txBody>
      </p:sp>
      <p:pic>
        <p:nvPicPr>
          <p:cNvPr id="16" name="纯粹的目标检测">
            <a:hlinkClick r:id="" action="ppaction://media"/>
            <a:extLst>
              <a:ext uri="{FF2B5EF4-FFF2-40B4-BE49-F238E27FC236}">
                <a16:creationId xmlns:a16="http://schemas.microsoft.com/office/drawing/2014/main" id="{EDC534D3-87DB-4C07-ACAC-E16C60FC422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05624" y="1585117"/>
            <a:ext cx="7749821" cy="4359275"/>
          </a:xfrm>
          <a:prstGeom prst="rect">
            <a:avLst/>
          </a:prstGeom>
        </p:spPr>
      </p:pic>
    </p:spTree>
    <p:extLst>
      <p:ext uri="{BB962C8B-B14F-4D97-AF65-F5344CB8AC3E}">
        <p14:creationId xmlns:p14="http://schemas.microsoft.com/office/powerpoint/2010/main" val="149021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DF0A046-D92E-4E28-932E-F860EC110F40}"/>
              </a:ext>
            </a:extLst>
          </p:cNvPr>
          <p:cNvSpPr>
            <a:spLocks noGrp="1"/>
          </p:cNvSpPr>
          <p:nvPr>
            <p:ph type="body" sz="quarter" idx="13"/>
          </p:nvPr>
        </p:nvSpPr>
        <p:spPr/>
        <p:txBody>
          <a:bodyPr/>
          <a:lstStyle/>
          <a:p>
            <a:r>
              <a:rPr lang="en-US" altLang="zh-CN" dirty="0"/>
              <a:t>2.</a:t>
            </a:r>
            <a:r>
              <a:rPr lang="zh-CN" altLang="en-US" dirty="0"/>
              <a:t>姿态估计</a:t>
            </a:r>
          </a:p>
        </p:txBody>
      </p:sp>
      <p:pic>
        <p:nvPicPr>
          <p:cNvPr id="3" name="actionsout2">
            <a:hlinkClick r:id="" action="ppaction://media"/>
            <a:extLst>
              <a:ext uri="{FF2B5EF4-FFF2-40B4-BE49-F238E27FC236}">
                <a16:creationId xmlns:a16="http://schemas.microsoft.com/office/drawing/2014/main" id="{885926DC-29AB-4BF6-9B46-097110A27E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16960" y="1787842"/>
            <a:ext cx="7081520" cy="3983355"/>
          </a:xfrm>
          <a:prstGeom prst="rect">
            <a:avLst/>
          </a:prstGeom>
        </p:spPr>
      </p:pic>
      <p:sp>
        <p:nvSpPr>
          <p:cNvPr id="4" name="文本框 3">
            <a:extLst>
              <a:ext uri="{FF2B5EF4-FFF2-40B4-BE49-F238E27FC236}">
                <a16:creationId xmlns:a16="http://schemas.microsoft.com/office/drawing/2014/main" id="{47B6DCCA-0E52-404C-B2BA-1658226ABBAD}"/>
              </a:ext>
            </a:extLst>
          </p:cNvPr>
          <p:cNvSpPr txBox="1"/>
          <p:nvPr/>
        </p:nvSpPr>
        <p:spPr>
          <a:xfrm>
            <a:off x="178557" y="2690336"/>
            <a:ext cx="3291840" cy="1477328"/>
          </a:xfrm>
          <a:prstGeom prst="rect">
            <a:avLst/>
          </a:prstGeom>
          <a:noFill/>
        </p:spPr>
        <p:txBody>
          <a:bodyPr wrap="square" rtlCol="0">
            <a:spAutoFit/>
          </a:bodyPr>
          <a:lstStyle/>
          <a:p>
            <a:r>
              <a:rPr lang="zh-CN" altLang="en-US" dirty="0"/>
              <a:t>在基于人体检测上进一步工作</a:t>
            </a:r>
            <a:endParaRPr lang="en-US" altLang="zh-CN" dirty="0"/>
          </a:p>
          <a:p>
            <a:endParaRPr lang="en-US" altLang="zh-CN" dirty="0"/>
          </a:p>
          <a:p>
            <a:r>
              <a:rPr lang="zh-CN" altLang="en-US" dirty="0"/>
              <a:t>目前姿态估计工具比较成熟</a:t>
            </a:r>
            <a:r>
              <a:rPr lang="en-US" altLang="zh-CN" dirty="0"/>
              <a:t>,</a:t>
            </a:r>
          </a:p>
          <a:p>
            <a:endParaRPr lang="en-US" altLang="zh-CN" dirty="0"/>
          </a:p>
          <a:p>
            <a:r>
              <a:rPr lang="zh-CN" altLang="en-US" dirty="0"/>
              <a:t>效果还行</a:t>
            </a:r>
          </a:p>
        </p:txBody>
      </p:sp>
    </p:spTree>
    <p:extLst>
      <p:ext uri="{BB962C8B-B14F-4D97-AF65-F5344CB8AC3E}">
        <p14:creationId xmlns:p14="http://schemas.microsoft.com/office/powerpoint/2010/main" val="18002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AEF25EE-180F-4E49-B57B-BCBB71E990D8}"/>
              </a:ext>
            </a:extLst>
          </p:cNvPr>
          <p:cNvSpPr>
            <a:spLocks noGrp="1"/>
          </p:cNvSpPr>
          <p:nvPr>
            <p:ph type="body" sz="quarter" idx="13"/>
          </p:nvPr>
        </p:nvSpPr>
        <p:spPr/>
        <p:txBody>
          <a:bodyPr/>
          <a:lstStyle/>
          <a:p>
            <a:r>
              <a:rPr lang="en-US" altLang="zh-CN" dirty="0"/>
              <a:t>2.</a:t>
            </a:r>
            <a:r>
              <a:rPr lang="zh-CN" altLang="en-US" dirty="0"/>
              <a:t>姿态估计</a:t>
            </a:r>
          </a:p>
        </p:txBody>
      </p:sp>
      <p:sp>
        <p:nvSpPr>
          <p:cNvPr id="3" name="文本框 2">
            <a:extLst>
              <a:ext uri="{FF2B5EF4-FFF2-40B4-BE49-F238E27FC236}">
                <a16:creationId xmlns:a16="http://schemas.microsoft.com/office/drawing/2014/main" id="{BD483064-1D53-48CD-A7D7-647FBB82E837}"/>
              </a:ext>
            </a:extLst>
          </p:cNvPr>
          <p:cNvSpPr txBox="1"/>
          <p:nvPr/>
        </p:nvSpPr>
        <p:spPr>
          <a:xfrm>
            <a:off x="995680" y="1483360"/>
            <a:ext cx="2204720" cy="369332"/>
          </a:xfrm>
          <a:prstGeom prst="rect">
            <a:avLst/>
          </a:prstGeom>
          <a:noFill/>
        </p:spPr>
        <p:txBody>
          <a:bodyPr wrap="square" rtlCol="0">
            <a:spAutoFit/>
          </a:bodyPr>
          <a:lstStyle/>
          <a:p>
            <a:r>
              <a:rPr lang="zh-CN" altLang="en-US" dirty="0"/>
              <a:t>问题</a:t>
            </a:r>
            <a:r>
              <a:rPr lang="en-US" altLang="zh-CN" dirty="0"/>
              <a:t>:</a:t>
            </a:r>
            <a:endParaRPr lang="zh-CN" altLang="en-US" dirty="0"/>
          </a:p>
        </p:txBody>
      </p:sp>
      <p:pic>
        <p:nvPicPr>
          <p:cNvPr id="4" name="图片 3">
            <a:extLst>
              <a:ext uri="{FF2B5EF4-FFF2-40B4-BE49-F238E27FC236}">
                <a16:creationId xmlns:a16="http://schemas.microsoft.com/office/drawing/2014/main" id="{669F60B7-01F1-409E-B43F-8EEAF4D35F70}"/>
              </a:ext>
            </a:extLst>
          </p:cNvPr>
          <p:cNvPicPr>
            <a:picLocks noChangeAspect="1"/>
          </p:cNvPicPr>
          <p:nvPr/>
        </p:nvPicPr>
        <p:blipFill>
          <a:blip r:embed="rId2"/>
          <a:stretch>
            <a:fillRect/>
          </a:stretch>
        </p:blipFill>
        <p:spPr>
          <a:xfrm>
            <a:off x="2484015" y="1957505"/>
            <a:ext cx="2363523" cy="2631092"/>
          </a:xfrm>
          <a:prstGeom prst="rect">
            <a:avLst/>
          </a:prstGeom>
        </p:spPr>
      </p:pic>
      <p:pic>
        <p:nvPicPr>
          <p:cNvPr id="5" name="图片 4">
            <a:extLst>
              <a:ext uri="{FF2B5EF4-FFF2-40B4-BE49-F238E27FC236}">
                <a16:creationId xmlns:a16="http://schemas.microsoft.com/office/drawing/2014/main" id="{AC408914-6D73-4284-A6B7-A79F9F68EE8E}"/>
              </a:ext>
            </a:extLst>
          </p:cNvPr>
          <p:cNvPicPr>
            <a:picLocks noChangeAspect="1"/>
          </p:cNvPicPr>
          <p:nvPr/>
        </p:nvPicPr>
        <p:blipFill>
          <a:blip r:embed="rId3"/>
          <a:stretch>
            <a:fillRect/>
          </a:stretch>
        </p:blipFill>
        <p:spPr>
          <a:xfrm>
            <a:off x="7633543" y="1542799"/>
            <a:ext cx="2207740" cy="3460505"/>
          </a:xfrm>
          <a:prstGeom prst="rect">
            <a:avLst/>
          </a:prstGeom>
        </p:spPr>
      </p:pic>
      <p:sp>
        <p:nvSpPr>
          <p:cNvPr id="6" name="文本框 5">
            <a:extLst>
              <a:ext uri="{FF2B5EF4-FFF2-40B4-BE49-F238E27FC236}">
                <a16:creationId xmlns:a16="http://schemas.microsoft.com/office/drawing/2014/main" id="{13C5213F-43BF-4019-9BD5-5B435574D608}"/>
              </a:ext>
            </a:extLst>
          </p:cNvPr>
          <p:cNvSpPr txBox="1"/>
          <p:nvPr/>
        </p:nvSpPr>
        <p:spPr>
          <a:xfrm>
            <a:off x="10647680" y="1852692"/>
            <a:ext cx="1280160" cy="2031325"/>
          </a:xfrm>
          <a:prstGeom prst="rect">
            <a:avLst/>
          </a:prstGeom>
          <a:noFill/>
        </p:spPr>
        <p:txBody>
          <a:bodyPr wrap="square" rtlCol="0">
            <a:spAutoFit/>
          </a:bodyPr>
          <a:lstStyle/>
          <a:p>
            <a:r>
              <a:rPr lang="zh-CN" altLang="en-US" dirty="0"/>
              <a:t>头部</a:t>
            </a:r>
            <a:endParaRPr lang="en-US" altLang="zh-CN" dirty="0"/>
          </a:p>
          <a:p>
            <a:endParaRPr lang="en-US" altLang="zh-CN" dirty="0"/>
          </a:p>
          <a:p>
            <a:r>
              <a:rPr lang="zh-CN" altLang="en-US" dirty="0"/>
              <a:t>双臂</a:t>
            </a:r>
            <a:endParaRPr lang="en-US" altLang="zh-CN" dirty="0"/>
          </a:p>
          <a:p>
            <a:endParaRPr lang="en-US" altLang="zh-CN" dirty="0"/>
          </a:p>
          <a:p>
            <a:r>
              <a:rPr lang="zh-CN" altLang="en-US" dirty="0"/>
              <a:t>躯干</a:t>
            </a:r>
            <a:endParaRPr lang="en-US" altLang="zh-CN" dirty="0"/>
          </a:p>
          <a:p>
            <a:endParaRPr lang="en-US" altLang="zh-CN" dirty="0"/>
          </a:p>
          <a:p>
            <a:r>
              <a:rPr lang="zh-CN" altLang="en-US" dirty="0"/>
              <a:t>下体</a:t>
            </a:r>
          </a:p>
        </p:txBody>
      </p:sp>
      <p:sp>
        <p:nvSpPr>
          <p:cNvPr id="7" name="文本框 6">
            <a:extLst>
              <a:ext uri="{FF2B5EF4-FFF2-40B4-BE49-F238E27FC236}">
                <a16:creationId xmlns:a16="http://schemas.microsoft.com/office/drawing/2014/main" id="{2CBEB07F-08E8-45E7-A3D2-24537135FD30}"/>
              </a:ext>
            </a:extLst>
          </p:cNvPr>
          <p:cNvSpPr txBox="1"/>
          <p:nvPr/>
        </p:nvSpPr>
        <p:spPr>
          <a:xfrm>
            <a:off x="5212080" y="2194560"/>
            <a:ext cx="1351280" cy="1477328"/>
          </a:xfrm>
          <a:prstGeom prst="rect">
            <a:avLst/>
          </a:prstGeom>
          <a:noFill/>
        </p:spPr>
        <p:txBody>
          <a:bodyPr wrap="square" rtlCol="0">
            <a:spAutoFit/>
          </a:bodyPr>
          <a:lstStyle/>
          <a:p>
            <a:r>
              <a:rPr lang="zh-CN" altLang="en-US" dirty="0"/>
              <a:t>头部</a:t>
            </a:r>
            <a:endParaRPr lang="en-US" altLang="zh-CN" dirty="0"/>
          </a:p>
          <a:p>
            <a:endParaRPr lang="en-US" altLang="zh-CN" dirty="0"/>
          </a:p>
          <a:p>
            <a:r>
              <a:rPr lang="zh-CN" altLang="en-US" dirty="0"/>
              <a:t>双臂</a:t>
            </a:r>
            <a:endParaRPr lang="en-US" altLang="zh-CN" dirty="0"/>
          </a:p>
          <a:p>
            <a:endParaRPr lang="en-US" altLang="zh-CN" dirty="0"/>
          </a:p>
          <a:p>
            <a:r>
              <a:rPr lang="zh-CN" altLang="en-US" dirty="0"/>
              <a:t>躯干</a:t>
            </a:r>
          </a:p>
        </p:txBody>
      </p:sp>
      <p:sp>
        <p:nvSpPr>
          <p:cNvPr id="8" name="文本框 7">
            <a:extLst>
              <a:ext uri="{FF2B5EF4-FFF2-40B4-BE49-F238E27FC236}">
                <a16:creationId xmlns:a16="http://schemas.microsoft.com/office/drawing/2014/main" id="{2DA65587-AB9D-43DA-AE43-F2BBD318B501}"/>
              </a:ext>
            </a:extLst>
          </p:cNvPr>
          <p:cNvSpPr txBox="1"/>
          <p:nvPr/>
        </p:nvSpPr>
        <p:spPr>
          <a:xfrm>
            <a:off x="1391920" y="5790215"/>
            <a:ext cx="7457440" cy="646331"/>
          </a:xfrm>
          <a:prstGeom prst="rect">
            <a:avLst/>
          </a:prstGeom>
          <a:noFill/>
        </p:spPr>
        <p:txBody>
          <a:bodyPr wrap="square" rtlCol="0">
            <a:spAutoFit/>
          </a:bodyPr>
          <a:lstStyle/>
          <a:p>
            <a:r>
              <a:rPr lang="en-US" altLang="zh-CN" dirty="0"/>
              <a:t>poseC3D</a:t>
            </a:r>
            <a:r>
              <a:rPr lang="zh-CN" altLang="en-US" dirty="0"/>
              <a:t>的官方数据集是  全身的</a:t>
            </a:r>
            <a:r>
              <a:rPr lang="en-US" altLang="zh-CN" dirty="0"/>
              <a:t>17</a:t>
            </a:r>
            <a:r>
              <a:rPr lang="zh-CN" altLang="en-US" dirty="0"/>
              <a:t>个关键点</a:t>
            </a:r>
            <a:r>
              <a:rPr lang="en-US" altLang="zh-CN" dirty="0"/>
              <a:t>,</a:t>
            </a:r>
            <a:r>
              <a:rPr lang="zh-CN" altLang="en-US" dirty="0"/>
              <a:t>与我们想要的场景不同</a:t>
            </a:r>
            <a:endParaRPr lang="en-US" altLang="zh-CN" dirty="0"/>
          </a:p>
          <a:p>
            <a:r>
              <a:rPr lang="zh-CN" altLang="en-US" dirty="0"/>
              <a:t>所以</a:t>
            </a:r>
            <a:r>
              <a:rPr lang="en-US" altLang="zh-CN" dirty="0"/>
              <a:t>,</a:t>
            </a:r>
            <a:r>
              <a:rPr lang="zh-CN" altLang="en-US" dirty="0"/>
              <a:t>需要自定义数据集重新训练</a:t>
            </a:r>
          </a:p>
        </p:txBody>
      </p:sp>
    </p:spTree>
    <p:extLst>
      <p:ext uri="{BB962C8B-B14F-4D97-AF65-F5344CB8AC3E}">
        <p14:creationId xmlns:p14="http://schemas.microsoft.com/office/powerpoint/2010/main" val="4095186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DF97AB9-C65A-4EC6-9C09-22CB836C4586}"/>
              </a:ext>
            </a:extLst>
          </p:cNvPr>
          <p:cNvSpPr>
            <a:spLocks noGrp="1"/>
          </p:cNvSpPr>
          <p:nvPr>
            <p:ph type="body" sz="quarter" idx="13"/>
          </p:nvPr>
        </p:nvSpPr>
        <p:spPr/>
        <p:txBody>
          <a:bodyPr/>
          <a:lstStyle/>
          <a:p>
            <a:r>
              <a:rPr lang="en-US" altLang="zh-CN" dirty="0"/>
              <a:t>3.poseC3D</a:t>
            </a:r>
            <a:endParaRPr lang="zh-CN" altLang="en-US" dirty="0"/>
          </a:p>
        </p:txBody>
      </p:sp>
      <p:sp>
        <p:nvSpPr>
          <p:cNvPr id="3" name="文本框 2">
            <a:extLst>
              <a:ext uri="{FF2B5EF4-FFF2-40B4-BE49-F238E27FC236}">
                <a16:creationId xmlns:a16="http://schemas.microsoft.com/office/drawing/2014/main" id="{4EA0123E-8BB1-4DE7-8F44-49DF7B0156E3}"/>
              </a:ext>
            </a:extLst>
          </p:cNvPr>
          <p:cNvSpPr txBox="1"/>
          <p:nvPr/>
        </p:nvSpPr>
        <p:spPr>
          <a:xfrm>
            <a:off x="782320" y="1197094"/>
            <a:ext cx="7335520" cy="1200329"/>
          </a:xfrm>
          <a:prstGeom prst="rect">
            <a:avLst/>
          </a:prstGeom>
          <a:noFill/>
        </p:spPr>
        <p:txBody>
          <a:bodyPr wrap="square" rtlCol="0">
            <a:spAutoFit/>
          </a:bodyPr>
          <a:lstStyle/>
          <a:p>
            <a:r>
              <a:rPr lang="zh-CN" altLang="en-US" dirty="0"/>
              <a:t>该框架下的自定义数据需要文件</a:t>
            </a:r>
            <a:endParaRPr lang="en-US" altLang="zh-CN" dirty="0"/>
          </a:p>
          <a:p>
            <a:r>
              <a:rPr lang="en-US" altLang="zh-CN" dirty="0"/>
              <a:t>	</a:t>
            </a:r>
            <a:r>
              <a:rPr lang="en-US" altLang="zh-CN" dirty="0" err="1"/>
              <a:t>custom_dataset_train.pkl</a:t>
            </a:r>
            <a:r>
              <a:rPr lang="en-US" altLang="zh-CN" dirty="0"/>
              <a:t>      </a:t>
            </a:r>
            <a:r>
              <a:rPr lang="zh-CN" altLang="en-US" dirty="0"/>
              <a:t>训练集</a:t>
            </a:r>
            <a:endParaRPr lang="en-US" altLang="zh-CN" dirty="0"/>
          </a:p>
          <a:p>
            <a:r>
              <a:rPr lang="zh-CN" altLang="en-US" dirty="0"/>
              <a:t>                 </a:t>
            </a:r>
            <a:r>
              <a:rPr lang="en-US" altLang="zh-CN" dirty="0" err="1"/>
              <a:t>custom_dataset_val.pkl</a:t>
            </a:r>
            <a:r>
              <a:rPr lang="en-US" altLang="zh-CN" dirty="0"/>
              <a:t>          </a:t>
            </a:r>
            <a:r>
              <a:rPr lang="zh-CN" altLang="en-US" dirty="0"/>
              <a:t>验证集</a:t>
            </a:r>
            <a:endParaRPr lang="en-US" altLang="zh-CN" dirty="0"/>
          </a:p>
          <a:p>
            <a:endParaRPr lang="en-US" altLang="zh-CN" dirty="0"/>
          </a:p>
        </p:txBody>
      </p:sp>
      <p:sp>
        <p:nvSpPr>
          <p:cNvPr id="5" name="文本框 4">
            <a:extLst>
              <a:ext uri="{FF2B5EF4-FFF2-40B4-BE49-F238E27FC236}">
                <a16:creationId xmlns:a16="http://schemas.microsoft.com/office/drawing/2014/main" id="{4A8504E3-ACF1-4E82-9AA1-2CF46D2C1A42}"/>
              </a:ext>
            </a:extLst>
          </p:cNvPr>
          <p:cNvSpPr txBox="1"/>
          <p:nvPr/>
        </p:nvSpPr>
        <p:spPr>
          <a:xfrm>
            <a:off x="1352498" y="3075583"/>
            <a:ext cx="7437120" cy="2862322"/>
          </a:xfrm>
          <a:prstGeom prst="rect">
            <a:avLst/>
          </a:prstGeom>
          <a:noFill/>
        </p:spPr>
        <p:txBody>
          <a:bodyPr wrap="square" rtlCol="0">
            <a:spAutoFit/>
          </a:bodyPr>
          <a:lstStyle/>
          <a:p>
            <a:r>
              <a:rPr lang="zh-CN" altLang="en-US" dirty="0"/>
              <a:t>数据格式</a:t>
            </a:r>
            <a:r>
              <a:rPr lang="en-US" altLang="zh-CN" dirty="0"/>
              <a:t>:</a:t>
            </a:r>
          </a:p>
          <a:p>
            <a:r>
              <a:rPr lang="en-US" altLang="zh-CN" dirty="0" err="1"/>
              <a:t>keypoint</a:t>
            </a:r>
            <a:r>
              <a:rPr lang="zh-CN" altLang="en-US" dirty="0"/>
              <a:t>：关键点坐标，</a:t>
            </a:r>
            <a:r>
              <a:rPr lang="en-US" altLang="zh-CN" dirty="0"/>
              <a:t>N</a:t>
            </a:r>
            <a:r>
              <a:rPr lang="zh-CN" altLang="en-US" dirty="0"/>
              <a:t>（</a:t>
            </a:r>
            <a:r>
              <a:rPr lang="en-US" altLang="zh-CN" dirty="0"/>
              <a:t>person 1</a:t>
            </a:r>
            <a:r>
              <a:rPr lang="zh-CN" altLang="en-US" dirty="0"/>
              <a:t>）</a:t>
            </a:r>
            <a:r>
              <a:rPr lang="en-US" altLang="zh-CN" dirty="0"/>
              <a:t>x T</a:t>
            </a:r>
            <a:r>
              <a:rPr lang="zh-CN" altLang="en-US" dirty="0"/>
              <a:t>（时间长度）</a:t>
            </a:r>
            <a:r>
              <a:rPr lang="en-US" altLang="zh-CN" dirty="0"/>
              <a:t>x K</a:t>
            </a:r>
            <a:r>
              <a:rPr lang="zh-CN" altLang="en-US" dirty="0"/>
              <a:t>（</a:t>
            </a:r>
            <a:r>
              <a:rPr lang="en-US" altLang="zh-CN" dirty="0" err="1"/>
              <a:t>keypoints</a:t>
            </a:r>
            <a:r>
              <a:rPr lang="zh-CN" altLang="en-US" dirty="0"/>
              <a:t>）</a:t>
            </a:r>
            <a:r>
              <a:rPr lang="en-US" altLang="zh-CN" dirty="0"/>
              <a:t>x 2</a:t>
            </a:r>
            <a:r>
              <a:rPr lang="zh-CN" altLang="en-US" dirty="0"/>
              <a:t>。</a:t>
            </a:r>
          </a:p>
          <a:p>
            <a:r>
              <a:rPr lang="en-US" altLang="zh-CN" dirty="0" err="1"/>
              <a:t>keypoint_score</a:t>
            </a:r>
            <a:r>
              <a:rPr lang="zh-CN" altLang="en-US" dirty="0"/>
              <a:t>：关键点置信度分数，。</a:t>
            </a:r>
          </a:p>
          <a:p>
            <a:r>
              <a:rPr lang="en-US" altLang="zh-CN" dirty="0" err="1"/>
              <a:t>frame_dir</a:t>
            </a:r>
            <a:r>
              <a:rPr lang="zh-CN" altLang="en-US" dirty="0"/>
              <a:t>：对应的视频名称。</a:t>
            </a:r>
          </a:p>
          <a:p>
            <a:r>
              <a:rPr lang="en-US" altLang="zh-CN" dirty="0"/>
              <a:t>label</a:t>
            </a:r>
            <a:r>
              <a:rPr lang="zh-CN" altLang="en-US" dirty="0"/>
              <a:t>：动作类别。</a:t>
            </a:r>
          </a:p>
          <a:p>
            <a:r>
              <a:rPr lang="en-US" altLang="zh-CN" dirty="0" err="1"/>
              <a:t>img_shape</a:t>
            </a:r>
            <a:r>
              <a:rPr lang="zh-CN" altLang="en-US" dirty="0"/>
              <a:t>：每一帧的图片大小。</a:t>
            </a:r>
          </a:p>
          <a:p>
            <a:r>
              <a:rPr lang="en-US" altLang="zh-CN" dirty="0" err="1"/>
              <a:t>original_shape</a:t>
            </a:r>
            <a:r>
              <a:rPr lang="zh-CN" altLang="en-US" dirty="0"/>
              <a:t>：同上。</a:t>
            </a:r>
          </a:p>
          <a:p>
            <a:r>
              <a:rPr lang="en-US" altLang="zh-CN" dirty="0" err="1"/>
              <a:t>total_frames</a:t>
            </a:r>
            <a:r>
              <a:rPr lang="zh-CN" altLang="en-US" dirty="0"/>
              <a:t>：视频长度。</a:t>
            </a:r>
          </a:p>
          <a:p>
            <a:endParaRPr lang="zh-CN" altLang="en-US" dirty="0"/>
          </a:p>
        </p:txBody>
      </p:sp>
    </p:spTree>
    <p:extLst>
      <p:ext uri="{BB962C8B-B14F-4D97-AF65-F5344CB8AC3E}">
        <p14:creationId xmlns:p14="http://schemas.microsoft.com/office/powerpoint/2010/main" val="3094809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49F721C-6DA6-46C0-BED6-372F487CBFFE}"/>
              </a:ext>
            </a:extLst>
          </p:cNvPr>
          <p:cNvSpPr>
            <a:spLocks noGrp="1"/>
          </p:cNvSpPr>
          <p:nvPr>
            <p:ph type="body" sz="quarter" idx="13"/>
          </p:nvPr>
        </p:nvSpPr>
        <p:spPr/>
        <p:txBody>
          <a:bodyPr/>
          <a:lstStyle/>
          <a:p>
            <a:r>
              <a:rPr lang="zh-CN" altLang="en-US" dirty="0"/>
              <a:t>如何从视频数据得到想要的数据集</a:t>
            </a:r>
          </a:p>
        </p:txBody>
      </p:sp>
      <p:sp>
        <p:nvSpPr>
          <p:cNvPr id="3" name="文本框 2">
            <a:extLst>
              <a:ext uri="{FF2B5EF4-FFF2-40B4-BE49-F238E27FC236}">
                <a16:creationId xmlns:a16="http://schemas.microsoft.com/office/drawing/2014/main" id="{A5F83258-32B6-464D-9D2F-2F375A291044}"/>
              </a:ext>
            </a:extLst>
          </p:cNvPr>
          <p:cNvSpPr txBox="1"/>
          <p:nvPr/>
        </p:nvSpPr>
        <p:spPr>
          <a:xfrm>
            <a:off x="956258" y="1561972"/>
            <a:ext cx="3881120" cy="3139321"/>
          </a:xfrm>
          <a:prstGeom prst="rect">
            <a:avLst/>
          </a:prstGeom>
          <a:noFill/>
        </p:spPr>
        <p:txBody>
          <a:bodyPr wrap="square" rtlCol="0">
            <a:spAutoFit/>
          </a:bodyPr>
          <a:lstStyle/>
          <a:p>
            <a:r>
              <a:rPr lang="zh-CN" altLang="en-US" dirty="0"/>
              <a:t>制作批量脚本</a:t>
            </a:r>
            <a:r>
              <a:rPr lang="en-US" altLang="zh-CN" dirty="0"/>
              <a:t>:</a:t>
            </a:r>
          </a:p>
          <a:p>
            <a:endParaRPr lang="en-US" altLang="zh-CN" dirty="0"/>
          </a:p>
          <a:p>
            <a:r>
              <a:rPr lang="zh-CN" altLang="en-US" dirty="0"/>
              <a:t>流程包括</a:t>
            </a:r>
            <a:r>
              <a:rPr lang="en-US" altLang="zh-CN" dirty="0"/>
              <a:t>:</a:t>
            </a:r>
          </a:p>
          <a:p>
            <a:pPr marL="285750" indent="-285750">
              <a:buFont typeface="Arial" panose="020B0604020202020204" pitchFamily="34" charset="0"/>
              <a:buChar char="•"/>
            </a:pPr>
            <a:r>
              <a:rPr lang="en-US" altLang="zh-CN" dirty="0" err="1"/>
              <a:t>extract_frame</a:t>
            </a:r>
            <a:r>
              <a:rPr lang="en-US" altLang="zh-CN" dirty="0"/>
              <a:t>:</a:t>
            </a:r>
            <a:r>
              <a:rPr lang="zh-CN" altLang="en-US" dirty="0"/>
              <a:t>提取帧</a:t>
            </a:r>
            <a:endParaRPr lang="en-US" altLang="zh-CN" dirty="0"/>
          </a:p>
          <a:p>
            <a:pPr marL="285750" indent="-285750">
              <a:buFont typeface="Arial" panose="020B0604020202020204" pitchFamily="34" charset="0"/>
              <a:buChar char="•"/>
            </a:pPr>
            <a:r>
              <a:rPr lang="zh-CN" altLang="en-US" dirty="0"/>
              <a:t>人体框检测</a:t>
            </a:r>
            <a:r>
              <a:rPr lang="en-US" altLang="zh-CN" dirty="0"/>
              <a:t>:</a:t>
            </a:r>
          </a:p>
          <a:p>
            <a:pPr marL="285750" indent="-285750">
              <a:buFont typeface="Arial" panose="020B0604020202020204" pitchFamily="34" charset="0"/>
              <a:buChar char="•"/>
            </a:pPr>
            <a:r>
              <a:rPr lang="zh-CN" altLang="en-US" dirty="0"/>
              <a:t>骨骼检测</a:t>
            </a:r>
            <a:r>
              <a:rPr lang="en-US" altLang="zh-CN" dirty="0"/>
              <a:t>:</a:t>
            </a:r>
          </a:p>
          <a:p>
            <a:pPr marL="285750" indent="-285750">
              <a:buFont typeface="Arial" panose="020B0604020202020204" pitchFamily="34" charset="0"/>
              <a:buChar char="•"/>
            </a:pPr>
            <a:r>
              <a:rPr lang="zh-CN" altLang="en-US" dirty="0"/>
              <a:t>标记</a:t>
            </a:r>
            <a:r>
              <a:rPr lang="en-US" altLang="zh-CN" dirty="0" err="1"/>
              <a:t>keypoint</a:t>
            </a:r>
            <a:r>
              <a:rPr lang="zh-CN" altLang="en-US" dirty="0"/>
              <a:t>信息</a:t>
            </a:r>
            <a:endParaRPr lang="en-US" altLang="zh-CN" dirty="0"/>
          </a:p>
          <a:p>
            <a:pPr marL="285750" indent="-285750">
              <a:buFont typeface="Arial" panose="020B0604020202020204" pitchFamily="34" charset="0"/>
              <a:buChar char="•"/>
            </a:pPr>
            <a:r>
              <a:rPr lang="zh-CN" altLang="en-US" dirty="0"/>
              <a:t>标记标签</a:t>
            </a:r>
            <a:endParaRPr lang="en-US" altLang="zh-CN" dirty="0"/>
          </a:p>
          <a:p>
            <a:pPr marL="285750" indent="-285750">
              <a:buFont typeface="Arial" panose="020B0604020202020204" pitchFamily="34" charset="0"/>
              <a:buChar char="•"/>
            </a:pPr>
            <a:r>
              <a:rPr lang="zh-CN" altLang="en-US" dirty="0"/>
              <a:t>转化</a:t>
            </a:r>
            <a:r>
              <a:rPr lang="en-US" altLang="zh-CN" dirty="0" err="1"/>
              <a:t>pkl</a:t>
            </a:r>
            <a:r>
              <a:rPr lang="zh-CN" altLang="en-US" dirty="0"/>
              <a:t>文件</a:t>
            </a:r>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41773FC4-9B12-4E35-9212-191232190C3D}"/>
              </a:ext>
            </a:extLst>
          </p:cNvPr>
          <p:cNvPicPr>
            <a:picLocks noChangeAspect="1"/>
          </p:cNvPicPr>
          <p:nvPr/>
        </p:nvPicPr>
        <p:blipFill>
          <a:blip r:embed="rId2"/>
          <a:stretch>
            <a:fillRect/>
          </a:stretch>
        </p:blipFill>
        <p:spPr>
          <a:xfrm>
            <a:off x="6096000" y="1561972"/>
            <a:ext cx="5725591" cy="4330828"/>
          </a:xfrm>
          <a:prstGeom prst="rect">
            <a:avLst/>
          </a:prstGeom>
        </p:spPr>
      </p:pic>
    </p:spTree>
    <p:extLst>
      <p:ext uri="{BB962C8B-B14F-4D97-AF65-F5344CB8AC3E}">
        <p14:creationId xmlns:p14="http://schemas.microsoft.com/office/powerpoint/2010/main" val="3168973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0F91BC0-8462-49DF-9ADE-7E02A27B4DE1}"/>
              </a:ext>
            </a:extLst>
          </p:cNvPr>
          <p:cNvSpPr>
            <a:spLocks noGrp="1"/>
          </p:cNvSpPr>
          <p:nvPr>
            <p:ph type="body" sz="quarter" idx="13"/>
          </p:nvPr>
        </p:nvSpPr>
        <p:spPr/>
        <p:txBody>
          <a:bodyPr/>
          <a:lstStyle/>
          <a:p>
            <a:r>
              <a:rPr lang="zh-CN" altLang="en-US" dirty="0"/>
              <a:t>视频数据来源</a:t>
            </a:r>
          </a:p>
        </p:txBody>
      </p:sp>
      <p:pic>
        <p:nvPicPr>
          <p:cNvPr id="3" name="VID_20220314_182540(0)">
            <a:hlinkClick r:id="" action="ppaction://media"/>
            <a:extLst>
              <a:ext uri="{FF2B5EF4-FFF2-40B4-BE49-F238E27FC236}">
                <a16:creationId xmlns:a16="http://schemas.microsoft.com/office/drawing/2014/main" id="{BBB7E6E7-4A65-4CBF-8CB2-1A8AB5E08C4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36600" y="1951831"/>
            <a:ext cx="5252155" cy="2954337"/>
          </a:xfrm>
          <a:prstGeom prst="rect">
            <a:avLst/>
          </a:prstGeom>
        </p:spPr>
      </p:pic>
      <p:sp>
        <p:nvSpPr>
          <p:cNvPr id="4" name="文本框 3">
            <a:extLst>
              <a:ext uri="{FF2B5EF4-FFF2-40B4-BE49-F238E27FC236}">
                <a16:creationId xmlns:a16="http://schemas.microsoft.com/office/drawing/2014/main" id="{56887B21-06F4-413C-B13D-4A3069F91BFD}"/>
              </a:ext>
            </a:extLst>
          </p:cNvPr>
          <p:cNvSpPr txBox="1"/>
          <p:nvPr/>
        </p:nvSpPr>
        <p:spPr>
          <a:xfrm>
            <a:off x="1739900" y="5664199"/>
            <a:ext cx="4356100" cy="646331"/>
          </a:xfrm>
          <a:prstGeom prst="rect">
            <a:avLst/>
          </a:prstGeom>
          <a:noFill/>
        </p:spPr>
        <p:txBody>
          <a:bodyPr wrap="square" rtlCol="0">
            <a:spAutoFit/>
          </a:bodyPr>
          <a:lstStyle/>
          <a:p>
            <a:r>
              <a:rPr lang="zh-CN" altLang="en-US" dirty="0"/>
              <a:t>研究院数据比较少</a:t>
            </a:r>
            <a:r>
              <a:rPr lang="en-US" altLang="zh-CN" dirty="0"/>
              <a:t>, </a:t>
            </a:r>
            <a:r>
              <a:rPr lang="zh-CN" altLang="en-US" dirty="0"/>
              <a:t>图片或者长视频</a:t>
            </a:r>
            <a:endParaRPr lang="en-US" altLang="zh-CN" dirty="0"/>
          </a:p>
          <a:p>
            <a:r>
              <a:rPr lang="zh-CN" altLang="en-US" dirty="0"/>
              <a:t>正在查找有无相关数据</a:t>
            </a:r>
          </a:p>
        </p:txBody>
      </p:sp>
      <p:pic>
        <p:nvPicPr>
          <p:cNvPr id="5" name="actionsout3">
            <a:hlinkClick r:id="" action="ppaction://media"/>
            <a:extLst>
              <a:ext uri="{FF2B5EF4-FFF2-40B4-BE49-F238E27FC236}">
                <a16:creationId xmlns:a16="http://schemas.microsoft.com/office/drawing/2014/main" id="{DAE791F3-A184-4BE4-91E9-0A11E0C8949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67500" y="1941563"/>
            <a:ext cx="5288661" cy="2974872"/>
          </a:xfrm>
          <a:prstGeom prst="rect">
            <a:avLst/>
          </a:prstGeom>
        </p:spPr>
      </p:pic>
      <p:cxnSp>
        <p:nvCxnSpPr>
          <p:cNvPr id="7" name="直接箭头连接符 6">
            <a:extLst>
              <a:ext uri="{FF2B5EF4-FFF2-40B4-BE49-F238E27FC236}">
                <a16:creationId xmlns:a16="http://schemas.microsoft.com/office/drawing/2014/main" id="{65317177-FCE2-40E0-A651-7B8469150F09}"/>
              </a:ext>
            </a:extLst>
          </p:cNvPr>
          <p:cNvCxnSpPr/>
          <p:nvPr/>
        </p:nvCxnSpPr>
        <p:spPr>
          <a:xfrm>
            <a:off x="8839200" y="5359400"/>
            <a:ext cx="0" cy="48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6CA0BBF-FA7B-4B2E-8856-AFA9BE29E392}"/>
              </a:ext>
            </a:extLst>
          </p:cNvPr>
          <p:cNvSpPr txBox="1"/>
          <p:nvPr/>
        </p:nvSpPr>
        <p:spPr>
          <a:xfrm>
            <a:off x="8458200" y="6032500"/>
            <a:ext cx="1625598" cy="368300"/>
          </a:xfrm>
          <a:prstGeom prst="rect">
            <a:avLst/>
          </a:prstGeom>
          <a:noFill/>
        </p:spPr>
        <p:txBody>
          <a:bodyPr wrap="square" rtlCol="0">
            <a:spAutoFit/>
          </a:bodyPr>
          <a:lstStyle/>
          <a:p>
            <a:r>
              <a:rPr lang="en-US" altLang="zh-CN" dirty="0" err="1"/>
              <a:t>pkl</a:t>
            </a:r>
            <a:endParaRPr lang="zh-CN" altLang="en-US" dirty="0"/>
          </a:p>
        </p:txBody>
      </p:sp>
    </p:spTree>
    <p:extLst>
      <p:ext uri="{BB962C8B-B14F-4D97-AF65-F5344CB8AC3E}">
        <p14:creationId xmlns:p14="http://schemas.microsoft.com/office/powerpoint/2010/main" val="104419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0F91BC0-8462-49DF-9ADE-7E02A27B4DE1}"/>
              </a:ext>
            </a:extLst>
          </p:cNvPr>
          <p:cNvSpPr>
            <a:spLocks noGrp="1"/>
          </p:cNvSpPr>
          <p:nvPr>
            <p:ph type="body" sz="quarter" idx="13"/>
          </p:nvPr>
        </p:nvSpPr>
        <p:spPr/>
        <p:txBody>
          <a:bodyPr/>
          <a:lstStyle/>
          <a:p>
            <a:r>
              <a:rPr lang="zh-CN" altLang="en-US" dirty="0"/>
              <a:t>迁移学习</a:t>
            </a:r>
          </a:p>
        </p:txBody>
      </p:sp>
      <p:sp>
        <p:nvSpPr>
          <p:cNvPr id="5" name="矩形 4">
            <a:extLst>
              <a:ext uri="{FF2B5EF4-FFF2-40B4-BE49-F238E27FC236}">
                <a16:creationId xmlns:a16="http://schemas.microsoft.com/office/drawing/2014/main" id="{90E2134D-2D85-4E40-A6E4-0BA9DF6BF950}"/>
              </a:ext>
            </a:extLst>
          </p:cNvPr>
          <p:cNvSpPr/>
          <p:nvPr/>
        </p:nvSpPr>
        <p:spPr>
          <a:xfrm>
            <a:off x="1740822" y="4778525"/>
            <a:ext cx="9652000" cy="1754326"/>
          </a:xfrm>
          <a:prstGeom prst="rect">
            <a:avLst/>
          </a:prstGeom>
        </p:spPr>
        <p:txBody>
          <a:bodyPr wrap="square">
            <a:spAutoFit/>
          </a:bodyPr>
          <a:lstStyle/>
          <a:p>
            <a:r>
              <a:rPr lang="zh-CN" altLang="en-US" dirty="0">
                <a:solidFill>
                  <a:srgbClr val="121212"/>
                </a:solidFill>
                <a:latin typeface="-apple-system"/>
              </a:rPr>
              <a:t>迁移学习就是把在某领域中学到的知识“迁移”到另外一个相关领域里。</a:t>
            </a:r>
            <a:endParaRPr lang="en-US" altLang="zh-CN" dirty="0">
              <a:solidFill>
                <a:srgbClr val="121212"/>
              </a:solidFill>
              <a:latin typeface="-apple-system"/>
            </a:endParaRPr>
          </a:p>
          <a:p>
            <a:endParaRPr lang="en-US" altLang="zh-CN" dirty="0">
              <a:solidFill>
                <a:srgbClr val="121212"/>
              </a:solidFill>
              <a:latin typeface="-apple-system"/>
            </a:endParaRPr>
          </a:p>
          <a:p>
            <a:r>
              <a:rPr lang="zh-CN" altLang="en-US" dirty="0"/>
              <a:t>比如用来识别车辆的网络参数</a:t>
            </a:r>
            <a:r>
              <a:rPr lang="en-US" altLang="zh-CN" dirty="0"/>
              <a:t>,</a:t>
            </a:r>
            <a:r>
              <a:rPr lang="zh-CN" altLang="en-US" dirty="0"/>
              <a:t>用来迁移到识别飞机上</a:t>
            </a:r>
            <a:endParaRPr lang="en-US" altLang="zh-CN" dirty="0"/>
          </a:p>
          <a:p>
            <a:endParaRPr lang="en-US" altLang="zh-CN" dirty="0"/>
          </a:p>
          <a:p>
            <a:endParaRPr lang="en-US" altLang="zh-CN" dirty="0"/>
          </a:p>
          <a:p>
            <a:r>
              <a:rPr lang="zh-CN" altLang="en-US" dirty="0"/>
              <a:t>简单的用法</a:t>
            </a:r>
            <a:r>
              <a:rPr lang="en-US" altLang="zh-CN" dirty="0"/>
              <a:t>,</a:t>
            </a:r>
            <a:r>
              <a:rPr lang="zh-CN" altLang="en-US" dirty="0"/>
              <a:t>直接使用官方的权重作为预先训练的权重再加上自己的数据集进行训练</a:t>
            </a:r>
          </a:p>
        </p:txBody>
      </p:sp>
      <p:pic>
        <p:nvPicPr>
          <p:cNvPr id="2050" name="Picture 2" descr="4 个计算机视觉领域用作迁移学习的模型- 极市社区">
            <a:extLst>
              <a:ext uri="{FF2B5EF4-FFF2-40B4-BE49-F238E27FC236}">
                <a16:creationId xmlns:a16="http://schemas.microsoft.com/office/drawing/2014/main" id="{EC4470AD-424F-404B-BDCD-C3B6D44B6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739" y="1395883"/>
            <a:ext cx="4792662" cy="295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9190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501</Words>
  <Application>Microsoft Office PowerPoint</Application>
  <PresentationFormat>宽屏</PresentationFormat>
  <Paragraphs>94</Paragraphs>
  <Slides>14</Slides>
  <Notes>4</Notes>
  <HiddenSlides>0</HiddenSlides>
  <MMClips>4</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-apple-system</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郭 楷文</dc:creator>
  <cp:lastModifiedBy>smash fan</cp:lastModifiedBy>
  <cp:revision>102</cp:revision>
  <dcterms:created xsi:type="dcterms:W3CDTF">2021-10-15T10:58:50Z</dcterms:created>
  <dcterms:modified xsi:type="dcterms:W3CDTF">2022-03-15T03:12:57Z</dcterms:modified>
</cp:coreProperties>
</file>